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0"/>
  </p:notesMasterIdLst>
  <p:sldIdLst>
    <p:sldId id="256" r:id="rId2"/>
    <p:sldId id="309" r:id="rId3"/>
    <p:sldId id="257" r:id="rId4"/>
    <p:sldId id="264" r:id="rId5"/>
    <p:sldId id="265" r:id="rId6"/>
    <p:sldId id="262" r:id="rId7"/>
    <p:sldId id="266" r:id="rId8"/>
    <p:sldId id="297" r:id="rId9"/>
    <p:sldId id="296" r:id="rId10"/>
    <p:sldId id="295" r:id="rId11"/>
    <p:sldId id="294" r:id="rId12"/>
    <p:sldId id="267" r:id="rId13"/>
    <p:sldId id="282" r:id="rId14"/>
    <p:sldId id="283" r:id="rId15"/>
    <p:sldId id="284" r:id="rId16"/>
    <p:sldId id="285" r:id="rId17"/>
    <p:sldId id="287" r:id="rId18"/>
    <p:sldId id="298" r:id="rId19"/>
    <p:sldId id="300" r:id="rId20"/>
    <p:sldId id="301" r:id="rId21"/>
    <p:sldId id="302" r:id="rId22"/>
    <p:sldId id="303" r:id="rId23"/>
    <p:sldId id="304" r:id="rId24"/>
    <p:sldId id="305" r:id="rId25"/>
    <p:sldId id="306" r:id="rId26"/>
    <p:sldId id="307" r:id="rId27"/>
    <p:sldId id="308" r:id="rId28"/>
    <p:sldId id="263" r:id="rId29"/>
    <p:sldId id="272" r:id="rId30"/>
    <p:sldId id="273" r:id="rId31"/>
    <p:sldId id="274" r:id="rId32"/>
    <p:sldId id="261" r:id="rId33"/>
    <p:sldId id="275" r:id="rId34"/>
    <p:sldId id="276" r:id="rId35"/>
    <p:sldId id="277" r:id="rId36"/>
    <p:sldId id="278" r:id="rId37"/>
    <p:sldId id="279" r:id="rId38"/>
    <p:sldId id="289" r:id="rId3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3076"/>
  </p:normalViewPr>
  <p:slideViewPr>
    <p:cSldViewPr snapToGrid="0" snapToObjects="1">
      <p:cViewPr varScale="1">
        <p:scale>
          <a:sx n="119" d="100"/>
          <a:sy n="119" d="100"/>
        </p:scale>
        <p:origin x="87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9B988B-495B-A74E-9532-03B7F34E2D6D}" type="datetimeFigureOut">
              <a:rPr lang="fr-FR" smtClean="0"/>
              <a:t>14/06/2018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220874-CC06-244E-A76A-8317D9CA39D9}" type="slidenum">
              <a:rPr lang="fr-FR" smtClean="0"/>
              <a:t>‹N°›</a:t>
            </a:fld>
            <a:endParaRPr lang="fr-FR"/>
          </a:p>
        </p:txBody>
      </p:sp>
    </p:spTree>
    <p:extLst>
      <p:ext uri="{BB962C8B-B14F-4D97-AF65-F5344CB8AC3E}">
        <p14:creationId xmlns:p14="http://schemas.microsoft.com/office/powerpoint/2010/main" val="3478590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dirty="0">
              <a:sym typeface="Wingdings" pitchFamily="2" charset="2"/>
            </a:endParaRPr>
          </a:p>
        </p:txBody>
      </p:sp>
      <p:sp>
        <p:nvSpPr>
          <p:cNvPr id="4" name="Espace réservé du numéro de diapositive 3"/>
          <p:cNvSpPr>
            <a:spLocks noGrp="1"/>
          </p:cNvSpPr>
          <p:nvPr>
            <p:ph type="sldNum" sz="quarter" idx="10"/>
          </p:nvPr>
        </p:nvSpPr>
        <p:spPr/>
        <p:txBody>
          <a:bodyPr/>
          <a:lstStyle/>
          <a:p>
            <a:fld id="{AA220874-CC06-244E-A76A-8317D9CA39D9}" type="slidenum">
              <a:rPr lang="fr-FR" smtClean="0"/>
              <a:t>9</a:t>
            </a:fld>
            <a:endParaRPr lang="fr-FR"/>
          </a:p>
        </p:txBody>
      </p:sp>
    </p:spTree>
    <p:extLst>
      <p:ext uri="{BB962C8B-B14F-4D97-AF65-F5344CB8AC3E}">
        <p14:creationId xmlns:p14="http://schemas.microsoft.com/office/powerpoint/2010/main" val="3233629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220874-CC06-244E-A76A-8317D9CA39D9}" type="slidenum">
              <a:rPr lang="fr-FR" smtClean="0"/>
              <a:t>33</a:t>
            </a:fld>
            <a:endParaRPr lang="fr-FR"/>
          </a:p>
        </p:txBody>
      </p:sp>
    </p:spTree>
    <p:extLst>
      <p:ext uri="{BB962C8B-B14F-4D97-AF65-F5344CB8AC3E}">
        <p14:creationId xmlns:p14="http://schemas.microsoft.com/office/powerpoint/2010/main" val="3752860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220874-CC06-244E-A76A-8317D9CA39D9}" type="slidenum">
              <a:rPr lang="fr-FR" smtClean="0"/>
              <a:t>34</a:t>
            </a:fld>
            <a:endParaRPr lang="fr-FR"/>
          </a:p>
        </p:txBody>
      </p:sp>
    </p:spTree>
    <p:extLst>
      <p:ext uri="{BB962C8B-B14F-4D97-AF65-F5344CB8AC3E}">
        <p14:creationId xmlns:p14="http://schemas.microsoft.com/office/powerpoint/2010/main" val="2438808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220874-CC06-244E-A76A-8317D9CA39D9}" type="slidenum">
              <a:rPr lang="fr-FR" smtClean="0"/>
              <a:t>35</a:t>
            </a:fld>
            <a:endParaRPr lang="fr-FR"/>
          </a:p>
        </p:txBody>
      </p:sp>
    </p:spTree>
    <p:extLst>
      <p:ext uri="{BB962C8B-B14F-4D97-AF65-F5344CB8AC3E}">
        <p14:creationId xmlns:p14="http://schemas.microsoft.com/office/powerpoint/2010/main" val="656346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220874-CC06-244E-A76A-8317D9CA39D9}" type="slidenum">
              <a:rPr lang="fr-FR" smtClean="0"/>
              <a:t>37</a:t>
            </a:fld>
            <a:endParaRPr lang="fr-FR"/>
          </a:p>
        </p:txBody>
      </p:sp>
    </p:spTree>
    <p:extLst>
      <p:ext uri="{BB962C8B-B14F-4D97-AF65-F5344CB8AC3E}">
        <p14:creationId xmlns:p14="http://schemas.microsoft.com/office/powerpoint/2010/main" val="119955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220874-CC06-244E-A76A-8317D9CA39D9}" type="slidenum">
              <a:rPr lang="fr-FR" smtClean="0"/>
              <a:t>10</a:t>
            </a:fld>
            <a:endParaRPr lang="fr-FR"/>
          </a:p>
        </p:txBody>
      </p:sp>
    </p:spTree>
    <p:extLst>
      <p:ext uri="{BB962C8B-B14F-4D97-AF65-F5344CB8AC3E}">
        <p14:creationId xmlns:p14="http://schemas.microsoft.com/office/powerpoint/2010/main" val="82122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220874-CC06-244E-A76A-8317D9CA39D9}" type="slidenum">
              <a:rPr lang="fr-FR" smtClean="0"/>
              <a:t>11</a:t>
            </a:fld>
            <a:endParaRPr lang="fr-FR"/>
          </a:p>
        </p:txBody>
      </p:sp>
    </p:spTree>
    <p:extLst>
      <p:ext uri="{BB962C8B-B14F-4D97-AF65-F5344CB8AC3E}">
        <p14:creationId xmlns:p14="http://schemas.microsoft.com/office/powerpoint/2010/main" val="1777014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220874-CC06-244E-A76A-8317D9CA39D9}" type="slidenum">
              <a:rPr lang="fr-FR" smtClean="0"/>
              <a:t>12</a:t>
            </a:fld>
            <a:endParaRPr lang="fr-FR"/>
          </a:p>
        </p:txBody>
      </p:sp>
    </p:spTree>
    <p:extLst>
      <p:ext uri="{BB962C8B-B14F-4D97-AF65-F5344CB8AC3E}">
        <p14:creationId xmlns:p14="http://schemas.microsoft.com/office/powerpoint/2010/main" val="3591881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u="none" dirty="0"/>
          </a:p>
        </p:txBody>
      </p:sp>
      <p:sp>
        <p:nvSpPr>
          <p:cNvPr id="4" name="Espace réservé du numéro de diapositive 3"/>
          <p:cNvSpPr>
            <a:spLocks noGrp="1"/>
          </p:cNvSpPr>
          <p:nvPr>
            <p:ph type="sldNum" sz="quarter" idx="10"/>
          </p:nvPr>
        </p:nvSpPr>
        <p:spPr/>
        <p:txBody>
          <a:bodyPr/>
          <a:lstStyle/>
          <a:p>
            <a:fld id="{AA220874-CC06-244E-A76A-8317D9CA39D9}" type="slidenum">
              <a:rPr lang="fr-FR" smtClean="0"/>
              <a:t>14</a:t>
            </a:fld>
            <a:endParaRPr lang="fr-FR"/>
          </a:p>
        </p:txBody>
      </p:sp>
    </p:spTree>
    <p:extLst>
      <p:ext uri="{BB962C8B-B14F-4D97-AF65-F5344CB8AC3E}">
        <p14:creationId xmlns:p14="http://schemas.microsoft.com/office/powerpoint/2010/main" val="1424912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0" dirty="0"/>
          </a:p>
        </p:txBody>
      </p:sp>
      <p:sp>
        <p:nvSpPr>
          <p:cNvPr id="4" name="Espace réservé du numéro de diapositive 3"/>
          <p:cNvSpPr>
            <a:spLocks noGrp="1"/>
          </p:cNvSpPr>
          <p:nvPr>
            <p:ph type="sldNum" sz="quarter" idx="10"/>
          </p:nvPr>
        </p:nvSpPr>
        <p:spPr/>
        <p:txBody>
          <a:bodyPr/>
          <a:lstStyle/>
          <a:p>
            <a:fld id="{AA220874-CC06-244E-A76A-8317D9CA39D9}" type="slidenum">
              <a:rPr lang="fr-FR" smtClean="0"/>
              <a:t>16</a:t>
            </a:fld>
            <a:endParaRPr lang="fr-FR"/>
          </a:p>
        </p:txBody>
      </p:sp>
    </p:spTree>
    <p:extLst>
      <p:ext uri="{BB962C8B-B14F-4D97-AF65-F5344CB8AC3E}">
        <p14:creationId xmlns:p14="http://schemas.microsoft.com/office/powerpoint/2010/main" val="3848451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220874-CC06-244E-A76A-8317D9CA39D9}" type="slidenum">
              <a:rPr lang="fr-FR" smtClean="0"/>
              <a:t>17</a:t>
            </a:fld>
            <a:endParaRPr lang="fr-FR"/>
          </a:p>
        </p:txBody>
      </p:sp>
    </p:spTree>
    <p:extLst>
      <p:ext uri="{BB962C8B-B14F-4D97-AF65-F5344CB8AC3E}">
        <p14:creationId xmlns:p14="http://schemas.microsoft.com/office/powerpoint/2010/main" val="2880921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220874-CC06-244E-A76A-8317D9CA39D9}" type="slidenum">
              <a:rPr lang="fr-FR" smtClean="0"/>
              <a:t>29</a:t>
            </a:fld>
            <a:endParaRPr lang="fr-FR"/>
          </a:p>
        </p:txBody>
      </p:sp>
    </p:spTree>
    <p:extLst>
      <p:ext uri="{BB962C8B-B14F-4D97-AF65-F5344CB8AC3E}">
        <p14:creationId xmlns:p14="http://schemas.microsoft.com/office/powerpoint/2010/main" val="1888045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220874-CC06-244E-A76A-8317D9CA39D9}" type="slidenum">
              <a:rPr lang="fr-FR" smtClean="0"/>
              <a:t>30</a:t>
            </a:fld>
            <a:endParaRPr lang="fr-FR"/>
          </a:p>
        </p:txBody>
      </p:sp>
    </p:spTree>
    <p:extLst>
      <p:ext uri="{BB962C8B-B14F-4D97-AF65-F5344CB8AC3E}">
        <p14:creationId xmlns:p14="http://schemas.microsoft.com/office/powerpoint/2010/main" val="3035561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F134F13-E059-0447-91EF-7D9427FE5559}" type="datetimeFigureOut">
              <a:rPr lang="fr-FR" smtClean="0"/>
              <a:t>14/06/2018</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2C73939-516C-ED4B-8877-DBFC5C4460F7}" type="slidenum">
              <a:rPr lang="fr-FR" smtClean="0"/>
              <a:t>‹N°›</a:t>
            </a:fld>
            <a:endParaRPr lang="fr-FR"/>
          </a:p>
        </p:txBody>
      </p:sp>
    </p:spTree>
    <p:extLst>
      <p:ext uri="{BB962C8B-B14F-4D97-AF65-F5344CB8AC3E}">
        <p14:creationId xmlns:p14="http://schemas.microsoft.com/office/powerpoint/2010/main" val="794273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2F134F13-E059-0447-91EF-7D9427FE5559}" type="datetimeFigureOut">
              <a:rPr lang="fr-FR" smtClean="0"/>
              <a:t>14/06/2018</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C73939-516C-ED4B-8877-DBFC5C4460F7}" type="slidenum">
              <a:rPr lang="fr-FR" smtClean="0"/>
              <a:t>‹N°›</a:t>
            </a:fld>
            <a:endParaRPr lang="fr-FR"/>
          </a:p>
        </p:txBody>
      </p:sp>
    </p:spTree>
    <p:extLst>
      <p:ext uri="{BB962C8B-B14F-4D97-AF65-F5344CB8AC3E}">
        <p14:creationId xmlns:p14="http://schemas.microsoft.com/office/powerpoint/2010/main" val="2489473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
Deuxième niveau
Troisième niveau
Quatrième niveau
Cinquième niveau</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2F134F13-E059-0447-91EF-7D9427FE5559}" type="datetimeFigureOut">
              <a:rPr lang="fr-FR" smtClean="0"/>
              <a:t>14/06/2018</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C73939-516C-ED4B-8877-DBFC5C4460F7}"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7965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2F134F13-E059-0447-91EF-7D9427FE5559}" type="datetimeFigureOut">
              <a:rPr lang="fr-FR" smtClean="0"/>
              <a:t>14/06/2018</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C73939-516C-ED4B-8877-DBFC5C4460F7}" type="slidenum">
              <a:rPr lang="fr-FR" smtClean="0"/>
              <a:t>‹N°›</a:t>
            </a:fld>
            <a:endParaRPr lang="fr-FR"/>
          </a:p>
        </p:txBody>
      </p:sp>
    </p:spTree>
    <p:extLst>
      <p:ext uri="{BB962C8B-B14F-4D97-AF65-F5344CB8AC3E}">
        <p14:creationId xmlns:p14="http://schemas.microsoft.com/office/powerpoint/2010/main" val="3044644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2F134F13-E059-0447-91EF-7D9427FE5559}" type="datetimeFigureOut">
              <a:rPr lang="fr-FR" smtClean="0"/>
              <a:t>14/06/2018</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C73939-516C-ED4B-8877-DBFC5C4460F7}"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76622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2F134F13-E059-0447-91EF-7D9427FE5559}" type="datetimeFigureOut">
              <a:rPr lang="fr-FR" smtClean="0"/>
              <a:t>14/06/2018</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C73939-516C-ED4B-8877-DBFC5C4460F7}" type="slidenum">
              <a:rPr lang="fr-FR" smtClean="0"/>
              <a:t>‹N°›</a:t>
            </a:fld>
            <a:endParaRPr lang="fr-FR"/>
          </a:p>
        </p:txBody>
      </p:sp>
    </p:spTree>
    <p:extLst>
      <p:ext uri="{BB962C8B-B14F-4D97-AF65-F5344CB8AC3E}">
        <p14:creationId xmlns:p14="http://schemas.microsoft.com/office/powerpoint/2010/main" val="638452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2F134F13-E059-0447-91EF-7D9427FE5559}" type="datetimeFigureOut">
              <a:rPr lang="fr-FR" smtClean="0"/>
              <a:t>14/06/2018</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C73939-516C-ED4B-8877-DBFC5C4460F7}" type="slidenum">
              <a:rPr lang="fr-FR" smtClean="0"/>
              <a:t>‹N°›</a:t>
            </a:fld>
            <a:endParaRPr lang="fr-FR"/>
          </a:p>
        </p:txBody>
      </p:sp>
    </p:spTree>
    <p:extLst>
      <p:ext uri="{BB962C8B-B14F-4D97-AF65-F5344CB8AC3E}">
        <p14:creationId xmlns:p14="http://schemas.microsoft.com/office/powerpoint/2010/main" val="1679876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2F134F13-E059-0447-91EF-7D9427FE5559}" type="datetimeFigureOut">
              <a:rPr lang="fr-FR" smtClean="0"/>
              <a:t>14/06/2018</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C73939-516C-ED4B-8877-DBFC5C4460F7}" type="slidenum">
              <a:rPr lang="fr-FR" smtClean="0"/>
              <a:t>‹N°›</a:t>
            </a:fld>
            <a:endParaRPr lang="fr-FR"/>
          </a:p>
        </p:txBody>
      </p:sp>
    </p:spTree>
    <p:extLst>
      <p:ext uri="{BB962C8B-B14F-4D97-AF65-F5344CB8AC3E}">
        <p14:creationId xmlns:p14="http://schemas.microsoft.com/office/powerpoint/2010/main" val="524758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2F134F13-E059-0447-91EF-7D9427FE5559}" type="datetimeFigureOut">
              <a:rPr lang="fr-FR" smtClean="0"/>
              <a:t>14/06/2018</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C73939-516C-ED4B-8877-DBFC5C4460F7}" type="slidenum">
              <a:rPr lang="fr-FR" smtClean="0"/>
              <a:t>‹N°›</a:t>
            </a:fld>
            <a:endParaRPr lang="fr-FR"/>
          </a:p>
        </p:txBody>
      </p:sp>
    </p:spTree>
    <p:extLst>
      <p:ext uri="{BB962C8B-B14F-4D97-AF65-F5344CB8AC3E}">
        <p14:creationId xmlns:p14="http://schemas.microsoft.com/office/powerpoint/2010/main" val="2385795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2F134F13-E059-0447-91EF-7D9427FE5559}" type="datetimeFigureOut">
              <a:rPr lang="fr-FR" smtClean="0"/>
              <a:t>14/06/2018</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C73939-516C-ED4B-8877-DBFC5C4460F7}" type="slidenum">
              <a:rPr lang="fr-FR" smtClean="0"/>
              <a:t>‹N°›</a:t>
            </a:fld>
            <a:endParaRPr lang="fr-FR"/>
          </a:p>
        </p:txBody>
      </p:sp>
    </p:spTree>
    <p:extLst>
      <p:ext uri="{BB962C8B-B14F-4D97-AF65-F5344CB8AC3E}">
        <p14:creationId xmlns:p14="http://schemas.microsoft.com/office/powerpoint/2010/main" val="846858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2F134F13-E059-0447-91EF-7D9427FE5559}" type="datetimeFigureOut">
              <a:rPr lang="fr-FR" smtClean="0"/>
              <a:t>14/06/2018</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2C73939-516C-ED4B-8877-DBFC5C4460F7}" type="slidenum">
              <a:rPr lang="fr-FR" smtClean="0"/>
              <a:t>‹N°›</a:t>
            </a:fld>
            <a:endParaRPr lang="fr-FR"/>
          </a:p>
        </p:txBody>
      </p:sp>
    </p:spTree>
    <p:extLst>
      <p:ext uri="{BB962C8B-B14F-4D97-AF65-F5344CB8AC3E}">
        <p14:creationId xmlns:p14="http://schemas.microsoft.com/office/powerpoint/2010/main" val="144957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2F134F13-E059-0447-91EF-7D9427FE5559}" type="datetimeFigureOut">
              <a:rPr lang="fr-FR" smtClean="0"/>
              <a:t>14/06/2018</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2C73939-516C-ED4B-8877-DBFC5C4460F7}" type="slidenum">
              <a:rPr lang="fr-FR" smtClean="0"/>
              <a:t>‹N°›</a:t>
            </a:fld>
            <a:endParaRPr lang="fr-FR"/>
          </a:p>
        </p:txBody>
      </p:sp>
    </p:spTree>
    <p:extLst>
      <p:ext uri="{BB962C8B-B14F-4D97-AF65-F5344CB8AC3E}">
        <p14:creationId xmlns:p14="http://schemas.microsoft.com/office/powerpoint/2010/main" val="2461395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F134F13-E059-0447-91EF-7D9427FE5559}" type="datetimeFigureOut">
              <a:rPr lang="fr-FR" smtClean="0"/>
              <a:t>14/06/2018</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2C73939-516C-ED4B-8877-DBFC5C4460F7}" type="slidenum">
              <a:rPr lang="fr-FR" smtClean="0"/>
              <a:t>‹N°›</a:t>
            </a:fld>
            <a:endParaRPr lang="fr-FR"/>
          </a:p>
        </p:txBody>
      </p:sp>
    </p:spTree>
    <p:extLst>
      <p:ext uri="{BB962C8B-B14F-4D97-AF65-F5344CB8AC3E}">
        <p14:creationId xmlns:p14="http://schemas.microsoft.com/office/powerpoint/2010/main" val="371645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34F13-E059-0447-91EF-7D9427FE5559}" type="datetimeFigureOut">
              <a:rPr lang="fr-FR" smtClean="0"/>
              <a:t>14/06/2018</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2C73939-516C-ED4B-8877-DBFC5C4460F7}" type="slidenum">
              <a:rPr lang="fr-FR" smtClean="0"/>
              <a:t>‹N°›</a:t>
            </a:fld>
            <a:endParaRPr lang="fr-FR"/>
          </a:p>
        </p:txBody>
      </p:sp>
    </p:spTree>
    <p:extLst>
      <p:ext uri="{BB962C8B-B14F-4D97-AF65-F5344CB8AC3E}">
        <p14:creationId xmlns:p14="http://schemas.microsoft.com/office/powerpoint/2010/main" val="1326756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2F134F13-E059-0447-91EF-7D9427FE5559}" type="datetimeFigureOut">
              <a:rPr lang="fr-FR" smtClean="0"/>
              <a:t>14/06/2018</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2C73939-516C-ED4B-8877-DBFC5C4460F7}" type="slidenum">
              <a:rPr lang="fr-FR" smtClean="0"/>
              <a:t>‹N°›</a:t>
            </a:fld>
            <a:endParaRPr lang="fr-FR"/>
          </a:p>
        </p:txBody>
      </p:sp>
    </p:spTree>
    <p:extLst>
      <p:ext uri="{BB962C8B-B14F-4D97-AF65-F5344CB8AC3E}">
        <p14:creationId xmlns:p14="http://schemas.microsoft.com/office/powerpoint/2010/main" val="3870754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2F134F13-E059-0447-91EF-7D9427FE5559}" type="datetimeFigureOut">
              <a:rPr lang="fr-FR" smtClean="0"/>
              <a:t>14/06/2018</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C73939-516C-ED4B-8877-DBFC5C4460F7}" type="slidenum">
              <a:rPr lang="fr-FR" smtClean="0"/>
              <a:t>‹N°›</a:t>
            </a:fld>
            <a:endParaRPr lang="fr-FR"/>
          </a:p>
        </p:txBody>
      </p:sp>
    </p:spTree>
    <p:extLst>
      <p:ext uri="{BB962C8B-B14F-4D97-AF65-F5344CB8AC3E}">
        <p14:creationId xmlns:p14="http://schemas.microsoft.com/office/powerpoint/2010/main" val="2903328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F134F13-E059-0447-91EF-7D9427FE5559}" type="datetimeFigureOut">
              <a:rPr lang="fr-FR" smtClean="0"/>
              <a:t>14/06/2018</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2C73939-516C-ED4B-8877-DBFC5C4460F7}" type="slidenum">
              <a:rPr lang="fr-FR" smtClean="0"/>
              <a:t>‹N°›</a:t>
            </a:fld>
            <a:endParaRPr lang="fr-FR"/>
          </a:p>
        </p:txBody>
      </p:sp>
    </p:spTree>
    <p:extLst>
      <p:ext uri="{BB962C8B-B14F-4D97-AF65-F5344CB8AC3E}">
        <p14:creationId xmlns:p14="http://schemas.microsoft.com/office/powerpoint/2010/main" val="2927639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5.jp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tatsgenerauxdelabioethique.f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3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FEAAF2-D026-014A-B8CE-45CACA17189C}"/>
              </a:ext>
            </a:extLst>
          </p:cNvPr>
          <p:cNvSpPr>
            <a:spLocks noGrp="1"/>
          </p:cNvSpPr>
          <p:nvPr>
            <p:ph type="ctrTitle"/>
          </p:nvPr>
        </p:nvSpPr>
        <p:spPr>
          <a:xfrm>
            <a:off x="1979408" y="1030044"/>
            <a:ext cx="9740358" cy="2262781"/>
          </a:xfrm>
        </p:spPr>
        <p:txBody>
          <a:bodyPr>
            <a:normAutofit fontScale="90000"/>
          </a:bodyPr>
          <a:lstStyle/>
          <a:p>
            <a:pPr algn="ctr"/>
            <a:r>
              <a:rPr lang="fr-FR" dirty="0"/>
              <a:t>Révision de la loi de bioéthique</a:t>
            </a:r>
            <a:br>
              <a:rPr lang="fr-FR" dirty="0"/>
            </a:br>
            <a:r>
              <a:rPr lang="fr-FR" dirty="0"/>
              <a:t>Quelle position de l’Eglise ?</a:t>
            </a:r>
          </a:p>
        </p:txBody>
      </p:sp>
      <p:sp>
        <p:nvSpPr>
          <p:cNvPr id="3" name="Sous-titre 2">
            <a:extLst>
              <a:ext uri="{FF2B5EF4-FFF2-40B4-BE49-F238E27FC236}">
                <a16:creationId xmlns:a16="http://schemas.microsoft.com/office/drawing/2014/main" id="{57D9A7BC-AC8B-0847-87ED-EBEEB9E4D7E9}"/>
              </a:ext>
            </a:extLst>
          </p:cNvPr>
          <p:cNvSpPr>
            <a:spLocks noGrp="1"/>
          </p:cNvSpPr>
          <p:nvPr>
            <p:ph type="subTitle" idx="1"/>
          </p:nvPr>
        </p:nvSpPr>
        <p:spPr>
          <a:xfrm>
            <a:off x="2481636" y="3551007"/>
            <a:ext cx="8915399" cy="1126283"/>
          </a:xfrm>
        </p:spPr>
        <p:txBody>
          <a:bodyPr>
            <a:normAutofit lnSpcReduction="10000"/>
          </a:bodyPr>
          <a:lstStyle/>
          <a:p>
            <a:pPr algn="ctr"/>
            <a:r>
              <a:rPr lang="fr-FR" dirty="0"/>
              <a:t>Epinal - Mercredi 13 mai 2018</a:t>
            </a:r>
          </a:p>
          <a:p>
            <a:pPr algn="ctr"/>
            <a:endParaRPr lang="fr-FR" dirty="0"/>
          </a:p>
          <a:p>
            <a:pPr algn="ctr"/>
            <a:r>
              <a:rPr lang="fr-FR" dirty="0"/>
              <a:t>Sébastien KLAM</a:t>
            </a:r>
          </a:p>
        </p:txBody>
      </p:sp>
      <p:pic>
        <p:nvPicPr>
          <p:cNvPr id="5" name="Image 4">
            <a:extLst>
              <a:ext uri="{FF2B5EF4-FFF2-40B4-BE49-F238E27FC236}">
                <a16:creationId xmlns:a16="http://schemas.microsoft.com/office/drawing/2014/main" id="{D1390563-1B97-2D40-8DFF-1AC2D1DFADE2}"/>
              </a:ext>
            </a:extLst>
          </p:cNvPr>
          <p:cNvPicPr>
            <a:picLocks noChangeAspect="1"/>
          </p:cNvPicPr>
          <p:nvPr/>
        </p:nvPicPr>
        <p:blipFill>
          <a:blip r:embed="rId2"/>
          <a:stretch>
            <a:fillRect/>
          </a:stretch>
        </p:blipFill>
        <p:spPr>
          <a:xfrm>
            <a:off x="8828532" y="4376928"/>
            <a:ext cx="2724912" cy="1816608"/>
          </a:xfrm>
          <a:prstGeom prst="rect">
            <a:avLst/>
          </a:prstGeom>
        </p:spPr>
      </p:pic>
    </p:spTree>
    <p:extLst>
      <p:ext uri="{BB962C8B-B14F-4D97-AF65-F5344CB8AC3E}">
        <p14:creationId xmlns:p14="http://schemas.microsoft.com/office/powerpoint/2010/main" val="984488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5DDE4-6EE8-6846-AFCF-692021C25305}"/>
              </a:ext>
            </a:extLst>
          </p:cNvPr>
          <p:cNvSpPr>
            <a:spLocks noGrp="1"/>
          </p:cNvSpPr>
          <p:nvPr>
            <p:ph type="title"/>
          </p:nvPr>
        </p:nvSpPr>
        <p:spPr/>
        <p:txBody>
          <a:bodyPr>
            <a:normAutofit/>
          </a:bodyPr>
          <a:lstStyle/>
          <a:p>
            <a:r>
              <a:rPr lang="fr-FR" b="1" dirty="0"/>
              <a:t>1. Les lois dites de bioéthique : de 1994 à 2018</a:t>
            </a:r>
          </a:p>
        </p:txBody>
      </p:sp>
      <p:sp>
        <p:nvSpPr>
          <p:cNvPr id="4" name="Espace réservé du contenu 2">
            <a:extLst>
              <a:ext uri="{FF2B5EF4-FFF2-40B4-BE49-F238E27FC236}">
                <a16:creationId xmlns:a16="http://schemas.microsoft.com/office/drawing/2014/main" id="{E47CAF7B-5469-C24A-A344-6BFC6902A23D}"/>
              </a:ext>
            </a:extLst>
          </p:cNvPr>
          <p:cNvSpPr>
            <a:spLocks noGrp="1"/>
          </p:cNvSpPr>
          <p:nvPr>
            <p:ph idx="1"/>
          </p:nvPr>
        </p:nvSpPr>
        <p:spPr>
          <a:xfrm>
            <a:off x="2759238" y="2410608"/>
            <a:ext cx="9074174" cy="3861099"/>
          </a:xfrm>
        </p:spPr>
        <p:txBody>
          <a:bodyPr>
            <a:normAutofit lnSpcReduction="10000"/>
          </a:bodyPr>
          <a:lstStyle/>
          <a:p>
            <a:r>
              <a:rPr lang="fr-FR" b="1" dirty="0"/>
              <a:t>Quand les progrès de la médecine et des technosciences engendrent des questions éthiques</a:t>
            </a:r>
          </a:p>
          <a:p>
            <a:pPr lvl="1"/>
            <a:r>
              <a:rPr lang="fr-FR" b="1" dirty="0"/>
              <a:t>L’après-guerre : et l’homme dans tout ça ?</a:t>
            </a:r>
          </a:p>
          <a:p>
            <a:pPr lvl="1"/>
            <a:r>
              <a:rPr lang="fr-FR" b="1" dirty="0"/>
              <a:t>Un nouveau rapport à la mort ?</a:t>
            </a:r>
          </a:p>
          <a:p>
            <a:pPr lvl="1"/>
            <a:r>
              <a:rPr lang="fr-FR" b="1" dirty="0"/>
              <a:t>De l’acharnement thérapeutique à la démarche palliative</a:t>
            </a:r>
          </a:p>
          <a:p>
            <a:pPr lvl="1"/>
            <a:r>
              <a:rPr lang="fr-FR" b="1" dirty="0"/>
              <a:t>Les (r)évolutions en matière de médecine procréatique</a:t>
            </a:r>
          </a:p>
          <a:p>
            <a:r>
              <a:rPr lang="fr-FR" dirty="0"/>
              <a:t>L’institutionnalisation de la réflexion : création du CCNE</a:t>
            </a:r>
          </a:p>
          <a:p>
            <a:r>
              <a:rPr lang="fr-FR" dirty="0"/>
              <a:t>Les rapports parlementaires </a:t>
            </a:r>
          </a:p>
          <a:p>
            <a:r>
              <a:rPr lang="fr-FR" dirty="0"/>
              <a:t>Les lois dites de bioéthique</a:t>
            </a:r>
          </a:p>
          <a:p>
            <a:r>
              <a:rPr lang="fr-FR" dirty="0"/>
              <a:t>Les états généraux de la bioéthique de 2009</a:t>
            </a:r>
          </a:p>
          <a:p>
            <a:r>
              <a:rPr lang="fr-FR" dirty="0"/>
              <a:t>Les états généraux de la bioéthique de 2018</a:t>
            </a:r>
          </a:p>
        </p:txBody>
      </p:sp>
      <p:pic>
        <p:nvPicPr>
          <p:cNvPr id="7" name="Image 6">
            <a:extLst>
              <a:ext uri="{FF2B5EF4-FFF2-40B4-BE49-F238E27FC236}">
                <a16:creationId xmlns:a16="http://schemas.microsoft.com/office/drawing/2014/main" id="{5A47FE81-D509-7B44-A38B-6F1A6689C25E}"/>
              </a:ext>
            </a:extLst>
          </p:cNvPr>
          <p:cNvPicPr>
            <a:picLocks noChangeAspect="1"/>
          </p:cNvPicPr>
          <p:nvPr/>
        </p:nvPicPr>
        <p:blipFill>
          <a:blip r:embed="rId3"/>
          <a:stretch>
            <a:fillRect/>
          </a:stretch>
        </p:blipFill>
        <p:spPr>
          <a:xfrm>
            <a:off x="377952" y="2767884"/>
            <a:ext cx="2694432" cy="1439371"/>
          </a:xfrm>
          <a:prstGeom prst="rect">
            <a:avLst/>
          </a:prstGeom>
        </p:spPr>
      </p:pic>
      <p:pic>
        <p:nvPicPr>
          <p:cNvPr id="5" name="Image 4">
            <a:extLst>
              <a:ext uri="{FF2B5EF4-FFF2-40B4-BE49-F238E27FC236}">
                <a16:creationId xmlns:a16="http://schemas.microsoft.com/office/drawing/2014/main" id="{81D6AA6C-9482-5543-986D-62E9B79CDB01}"/>
              </a:ext>
            </a:extLst>
          </p:cNvPr>
          <p:cNvPicPr>
            <a:picLocks noChangeAspect="1"/>
          </p:cNvPicPr>
          <p:nvPr/>
        </p:nvPicPr>
        <p:blipFill>
          <a:blip r:embed="rId4"/>
          <a:stretch>
            <a:fillRect/>
          </a:stretch>
        </p:blipFill>
        <p:spPr>
          <a:xfrm>
            <a:off x="8840177" y="1290489"/>
            <a:ext cx="2051896" cy="1145018"/>
          </a:xfrm>
          <a:prstGeom prst="rect">
            <a:avLst/>
          </a:prstGeom>
        </p:spPr>
      </p:pic>
      <p:pic>
        <p:nvPicPr>
          <p:cNvPr id="6" name="Image 5">
            <a:extLst>
              <a:ext uri="{FF2B5EF4-FFF2-40B4-BE49-F238E27FC236}">
                <a16:creationId xmlns:a16="http://schemas.microsoft.com/office/drawing/2014/main" id="{A7681FF2-B8A9-654B-AEB3-830F1EBAA356}"/>
              </a:ext>
            </a:extLst>
          </p:cNvPr>
          <p:cNvPicPr>
            <a:picLocks noChangeAspect="1"/>
          </p:cNvPicPr>
          <p:nvPr/>
        </p:nvPicPr>
        <p:blipFill>
          <a:blip r:embed="rId5"/>
          <a:stretch>
            <a:fillRect/>
          </a:stretch>
        </p:blipFill>
        <p:spPr>
          <a:xfrm>
            <a:off x="4619190" y="1264555"/>
            <a:ext cx="3279648" cy="1143406"/>
          </a:xfrm>
          <a:prstGeom prst="rect">
            <a:avLst/>
          </a:prstGeom>
        </p:spPr>
      </p:pic>
      <p:pic>
        <p:nvPicPr>
          <p:cNvPr id="9" name="Image 8">
            <a:extLst>
              <a:ext uri="{FF2B5EF4-FFF2-40B4-BE49-F238E27FC236}">
                <a16:creationId xmlns:a16="http://schemas.microsoft.com/office/drawing/2014/main" id="{E049E741-C2A7-7542-B968-EC997DCA4637}"/>
              </a:ext>
            </a:extLst>
          </p:cNvPr>
          <p:cNvPicPr>
            <a:picLocks noChangeAspect="1"/>
          </p:cNvPicPr>
          <p:nvPr/>
        </p:nvPicPr>
        <p:blipFill>
          <a:blip r:embed="rId6"/>
          <a:stretch>
            <a:fillRect/>
          </a:stretch>
        </p:blipFill>
        <p:spPr>
          <a:xfrm>
            <a:off x="9534680" y="3605424"/>
            <a:ext cx="2412603" cy="2880720"/>
          </a:xfrm>
          <a:prstGeom prst="rect">
            <a:avLst/>
          </a:prstGeom>
        </p:spPr>
      </p:pic>
    </p:spTree>
    <p:extLst>
      <p:ext uri="{BB962C8B-B14F-4D97-AF65-F5344CB8AC3E}">
        <p14:creationId xmlns:p14="http://schemas.microsoft.com/office/powerpoint/2010/main" val="1108187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5DDE4-6EE8-6846-AFCF-692021C25305}"/>
              </a:ext>
            </a:extLst>
          </p:cNvPr>
          <p:cNvSpPr>
            <a:spLocks noGrp="1"/>
          </p:cNvSpPr>
          <p:nvPr>
            <p:ph type="title"/>
          </p:nvPr>
        </p:nvSpPr>
        <p:spPr/>
        <p:txBody>
          <a:bodyPr>
            <a:normAutofit/>
          </a:bodyPr>
          <a:lstStyle/>
          <a:p>
            <a:r>
              <a:rPr lang="fr-FR" b="1" dirty="0"/>
              <a:t>1. Les lois dites de bioéthique : de 1994 à 2018</a:t>
            </a:r>
          </a:p>
        </p:txBody>
      </p:sp>
      <p:sp>
        <p:nvSpPr>
          <p:cNvPr id="4" name="Espace réservé du contenu 2">
            <a:extLst>
              <a:ext uri="{FF2B5EF4-FFF2-40B4-BE49-F238E27FC236}">
                <a16:creationId xmlns:a16="http://schemas.microsoft.com/office/drawing/2014/main" id="{E47CAF7B-5469-C24A-A344-6BFC6902A23D}"/>
              </a:ext>
            </a:extLst>
          </p:cNvPr>
          <p:cNvSpPr>
            <a:spLocks noGrp="1"/>
          </p:cNvSpPr>
          <p:nvPr>
            <p:ph idx="1"/>
          </p:nvPr>
        </p:nvSpPr>
        <p:spPr>
          <a:xfrm>
            <a:off x="2759238" y="2410608"/>
            <a:ext cx="9074174" cy="3861099"/>
          </a:xfrm>
        </p:spPr>
        <p:txBody>
          <a:bodyPr>
            <a:normAutofit lnSpcReduction="10000"/>
          </a:bodyPr>
          <a:lstStyle/>
          <a:p>
            <a:r>
              <a:rPr lang="fr-FR" b="1" dirty="0"/>
              <a:t>Quand les progrès de la médecine et des technosciences engendrent des questions éthiques</a:t>
            </a:r>
          </a:p>
          <a:p>
            <a:pPr lvl="1"/>
            <a:r>
              <a:rPr lang="fr-FR" b="1" dirty="0"/>
              <a:t>L’après-guerre : et l’homme dans tout ça ?</a:t>
            </a:r>
          </a:p>
          <a:p>
            <a:pPr lvl="1"/>
            <a:r>
              <a:rPr lang="fr-FR" b="1" dirty="0"/>
              <a:t>Un nouveau rapport à la mort ?</a:t>
            </a:r>
          </a:p>
          <a:p>
            <a:pPr lvl="1"/>
            <a:r>
              <a:rPr lang="fr-FR" b="1" dirty="0"/>
              <a:t>De l’acharnement thérapeutique à la démarche palliative</a:t>
            </a:r>
          </a:p>
          <a:p>
            <a:pPr lvl="1"/>
            <a:r>
              <a:rPr lang="fr-FR" b="1" dirty="0"/>
              <a:t>Les (r)évolutions en matière de médecine procréatique</a:t>
            </a:r>
          </a:p>
          <a:p>
            <a:r>
              <a:rPr lang="fr-FR" dirty="0"/>
              <a:t>L’institutionnalisation de la réflexion : création du CCNE</a:t>
            </a:r>
          </a:p>
          <a:p>
            <a:r>
              <a:rPr lang="fr-FR" dirty="0"/>
              <a:t>Les rapports parlementaires </a:t>
            </a:r>
          </a:p>
          <a:p>
            <a:r>
              <a:rPr lang="fr-FR" dirty="0"/>
              <a:t>Les lois dites de bioéthique</a:t>
            </a:r>
          </a:p>
          <a:p>
            <a:r>
              <a:rPr lang="fr-FR" dirty="0"/>
              <a:t>Les états généraux de la bioéthique de 2009</a:t>
            </a:r>
          </a:p>
          <a:p>
            <a:r>
              <a:rPr lang="fr-FR" dirty="0"/>
              <a:t>Les états généraux de la bioéthique de 2018</a:t>
            </a:r>
          </a:p>
        </p:txBody>
      </p:sp>
      <p:pic>
        <p:nvPicPr>
          <p:cNvPr id="7" name="Image 6">
            <a:extLst>
              <a:ext uri="{FF2B5EF4-FFF2-40B4-BE49-F238E27FC236}">
                <a16:creationId xmlns:a16="http://schemas.microsoft.com/office/drawing/2014/main" id="{5A47FE81-D509-7B44-A38B-6F1A6689C25E}"/>
              </a:ext>
            </a:extLst>
          </p:cNvPr>
          <p:cNvPicPr>
            <a:picLocks noChangeAspect="1"/>
          </p:cNvPicPr>
          <p:nvPr/>
        </p:nvPicPr>
        <p:blipFill>
          <a:blip r:embed="rId3"/>
          <a:stretch>
            <a:fillRect/>
          </a:stretch>
        </p:blipFill>
        <p:spPr>
          <a:xfrm>
            <a:off x="377952" y="2767884"/>
            <a:ext cx="2694432" cy="1439371"/>
          </a:xfrm>
          <a:prstGeom prst="rect">
            <a:avLst/>
          </a:prstGeom>
        </p:spPr>
      </p:pic>
      <p:pic>
        <p:nvPicPr>
          <p:cNvPr id="5" name="Image 4">
            <a:extLst>
              <a:ext uri="{FF2B5EF4-FFF2-40B4-BE49-F238E27FC236}">
                <a16:creationId xmlns:a16="http://schemas.microsoft.com/office/drawing/2014/main" id="{81D6AA6C-9482-5543-986D-62E9B79CDB01}"/>
              </a:ext>
            </a:extLst>
          </p:cNvPr>
          <p:cNvPicPr>
            <a:picLocks noChangeAspect="1"/>
          </p:cNvPicPr>
          <p:nvPr/>
        </p:nvPicPr>
        <p:blipFill>
          <a:blip r:embed="rId4"/>
          <a:stretch>
            <a:fillRect/>
          </a:stretch>
        </p:blipFill>
        <p:spPr>
          <a:xfrm>
            <a:off x="8840177" y="1290489"/>
            <a:ext cx="2051896" cy="1145018"/>
          </a:xfrm>
          <a:prstGeom prst="rect">
            <a:avLst/>
          </a:prstGeom>
        </p:spPr>
      </p:pic>
      <p:pic>
        <p:nvPicPr>
          <p:cNvPr id="6" name="Image 5">
            <a:extLst>
              <a:ext uri="{FF2B5EF4-FFF2-40B4-BE49-F238E27FC236}">
                <a16:creationId xmlns:a16="http://schemas.microsoft.com/office/drawing/2014/main" id="{A7681FF2-B8A9-654B-AEB3-830F1EBAA356}"/>
              </a:ext>
            </a:extLst>
          </p:cNvPr>
          <p:cNvPicPr>
            <a:picLocks noChangeAspect="1"/>
          </p:cNvPicPr>
          <p:nvPr/>
        </p:nvPicPr>
        <p:blipFill>
          <a:blip r:embed="rId5"/>
          <a:stretch>
            <a:fillRect/>
          </a:stretch>
        </p:blipFill>
        <p:spPr>
          <a:xfrm>
            <a:off x="4619190" y="1264555"/>
            <a:ext cx="3279648" cy="1143406"/>
          </a:xfrm>
          <a:prstGeom prst="rect">
            <a:avLst/>
          </a:prstGeom>
        </p:spPr>
      </p:pic>
      <p:pic>
        <p:nvPicPr>
          <p:cNvPr id="8" name="Image 7">
            <a:extLst>
              <a:ext uri="{FF2B5EF4-FFF2-40B4-BE49-F238E27FC236}">
                <a16:creationId xmlns:a16="http://schemas.microsoft.com/office/drawing/2014/main" id="{ACC0E013-DD8E-9446-ABD4-F3619EE3D6E4}"/>
              </a:ext>
            </a:extLst>
          </p:cNvPr>
          <p:cNvPicPr>
            <a:picLocks noChangeAspect="1"/>
          </p:cNvPicPr>
          <p:nvPr/>
        </p:nvPicPr>
        <p:blipFill>
          <a:blip r:embed="rId6"/>
          <a:stretch>
            <a:fillRect/>
          </a:stretch>
        </p:blipFill>
        <p:spPr>
          <a:xfrm>
            <a:off x="489603" y="4652707"/>
            <a:ext cx="2157984" cy="1820799"/>
          </a:xfrm>
          <a:prstGeom prst="rect">
            <a:avLst/>
          </a:prstGeom>
        </p:spPr>
      </p:pic>
      <p:pic>
        <p:nvPicPr>
          <p:cNvPr id="9" name="Image 8">
            <a:extLst>
              <a:ext uri="{FF2B5EF4-FFF2-40B4-BE49-F238E27FC236}">
                <a16:creationId xmlns:a16="http://schemas.microsoft.com/office/drawing/2014/main" id="{E049E741-C2A7-7542-B968-EC997DCA4637}"/>
              </a:ext>
            </a:extLst>
          </p:cNvPr>
          <p:cNvPicPr>
            <a:picLocks noChangeAspect="1"/>
          </p:cNvPicPr>
          <p:nvPr/>
        </p:nvPicPr>
        <p:blipFill>
          <a:blip r:embed="rId7"/>
          <a:stretch>
            <a:fillRect/>
          </a:stretch>
        </p:blipFill>
        <p:spPr>
          <a:xfrm>
            <a:off x="9534680" y="3605424"/>
            <a:ext cx="2412603" cy="2880720"/>
          </a:xfrm>
          <a:prstGeom prst="rect">
            <a:avLst/>
          </a:prstGeom>
        </p:spPr>
      </p:pic>
    </p:spTree>
    <p:extLst>
      <p:ext uri="{BB962C8B-B14F-4D97-AF65-F5344CB8AC3E}">
        <p14:creationId xmlns:p14="http://schemas.microsoft.com/office/powerpoint/2010/main" val="3540628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5DDE4-6EE8-6846-AFCF-692021C25305}"/>
              </a:ext>
            </a:extLst>
          </p:cNvPr>
          <p:cNvSpPr>
            <a:spLocks noGrp="1"/>
          </p:cNvSpPr>
          <p:nvPr>
            <p:ph type="title"/>
          </p:nvPr>
        </p:nvSpPr>
        <p:spPr/>
        <p:txBody>
          <a:bodyPr>
            <a:normAutofit/>
          </a:bodyPr>
          <a:lstStyle/>
          <a:p>
            <a:r>
              <a:rPr lang="fr-FR" b="1" dirty="0"/>
              <a:t>1. Les lois dites de bioéthique : de 1994 à 2018</a:t>
            </a:r>
          </a:p>
        </p:txBody>
      </p:sp>
      <p:sp>
        <p:nvSpPr>
          <p:cNvPr id="4" name="Espace réservé du contenu 2">
            <a:extLst>
              <a:ext uri="{FF2B5EF4-FFF2-40B4-BE49-F238E27FC236}">
                <a16:creationId xmlns:a16="http://schemas.microsoft.com/office/drawing/2014/main" id="{E47CAF7B-5469-C24A-A344-6BFC6902A23D}"/>
              </a:ext>
            </a:extLst>
          </p:cNvPr>
          <p:cNvSpPr>
            <a:spLocks noGrp="1"/>
          </p:cNvSpPr>
          <p:nvPr>
            <p:ph idx="1"/>
          </p:nvPr>
        </p:nvSpPr>
        <p:spPr>
          <a:xfrm>
            <a:off x="2592925" y="2227729"/>
            <a:ext cx="9224781" cy="4447391"/>
          </a:xfrm>
        </p:spPr>
        <p:txBody>
          <a:bodyPr>
            <a:normAutofit/>
          </a:bodyPr>
          <a:lstStyle/>
          <a:p>
            <a:r>
              <a:rPr lang="fr-FR" dirty="0"/>
              <a:t>Quand les progrès de la médecine engendrent des questions éthiques</a:t>
            </a:r>
          </a:p>
          <a:p>
            <a:r>
              <a:rPr lang="fr-FR" b="1" dirty="0"/>
              <a:t>L’institutionnalisation de la réflexion : création du CCNE</a:t>
            </a:r>
          </a:p>
          <a:p>
            <a:pPr lvl="1"/>
            <a:r>
              <a:rPr lang="fr-FR" b="1" dirty="0"/>
              <a:t>Création du CCNE le 23 février 1983 par décret du Président de la République</a:t>
            </a:r>
          </a:p>
          <a:p>
            <a:pPr lvl="1" algn="just"/>
            <a:r>
              <a:rPr lang="fr-FR" b="1" dirty="0"/>
              <a:t>Mission : « </a:t>
            </a:r>
            <a:r>
              <a:rPr lang="fr-FR" b="1" i="1" dirty="0"/>
              <a:t>donner des avis sur les problèmes éthiques et les questions de société soulevées par les progrès de la connaissance dans les domaines de la biologie, de la médecine et de la santé</a:t>
            </a:r>
            <a:r>
              <a:rPr lang="fr-FR" b="1" dirty="0"/>
              <a:t> » (art. L 1412-1 CSP)</a:t>
            </a:r>
          </a:p>
          <a:p>
            <a:pPr lvl="1" algn="just"/>
            <a:r>
              <a:rPr lang="fr-FR" b="1" dirty="0"/>
              <a:t>128 avis publiés au 16 mai 2018</a:t>
            </a:r>
          </a:p>
          <a:p>
            <a:pPr lvl="1" algn="just"/>
            <a:r>
              <a:rPr lang="fr-FR" b="1" dirty="0"/>
              <a:t>Chargé de l’organisation des états généraux de la bioéthique (art. L 1412-1-1 CSP)</a:t>
            </a:r>
          </a:p>
          <a:p>
            <a:r>
              <a:rPr lang="fr-FR" dirty="0"/>
              <a:t>Les rapports parlementaires </a:t>
            </a:r>
          </a:p>
          <a:p>
            <a:r>
              <a:rPr lang="fr-FR" dirty="0"/>
              <a:t>Les lois dites de bioéthique</a:t>
            </a:r>
          </a:p>
          <a:p>
            <a:r>
              <a:rPr lang="fr-FR" dirty="0"/>
              <a:t>Les états généraux de la bioéthique de 2009</a:t>
            </a:r>
          </a:p>
          <a:p>
            <a:r>
              <a:rPr lang="fr-FR" dirty="0"/>
              <a:t>Les états généraux de la bioéthique de 2018</a:t>
            </a:r>
          </a:p>
        </p:txBody>
      </p:sp>
      <p:pic>
        <p:nvPicPr>
          <p:cNvPr id="5" name="Image 4">
            <a:extLst>
              <a:ext uri="{FF2B5EF4-FFF2-40B4-BE49-F238E27FC236}">
                <a16:creationId xmlns:a16="http://schemas.microsoft.com/office/drawing/2014/main" id="{AC8494F3-6AEA-AF4B-B780-C36EE1A0A7FF}"/>
              </a:ext>
            </a:extLst>
          </p:cNvPr>
          <p:cNvPicPr>
            <a:picLocks noChangeAspect="1"/>
          </p:cNvPicPr>
          <p:nvPr/>
        </p:nvPicPr>
        <p:blipFill>
          <a:blip r:embed="rId3"/>
          <a:stretch>
            <a:fillRect/>
          </a:stretch>
        </p:blipFill>
        <p:spPr>
          <a:xfrm>
            <a:off x="649046" y="2999232"/>
            <a:ext cx="2279828" cy="2229612"/>
          </a:xfrm>
          <a:prstGeom prst="rect">
            <a:avLst/>
          </a:prstGeom>
        </p:spPr>
      </p:pic>
    </p:spTree>
    <p:extLst>
      <p:ext uri="{BB962C8B-B14F-4D97-AF65-F5344CB8AC3E}">
        <p14:creationId xmlns:p14="http://schemas.microsoft.com/office/powerpoint/2010/main" val="440561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5DDE4-6EE8-6846-AFCF-692021C25305}"/>
              </a:ext>
            </a:extLst>
          </p:cNvPr>
          <p:cNvSpPr>
            <a:spLocks noGrp="1"/>
          </p:cNvSpPr>
          <p:nvPr>
            <p:ph type="title"/>
          </p:nvPr>
        </p:nvSpPr>
        <p:spPr/>
        <p:txBody>
          <a:bodyPr>
            <a:normAutofit/>
          </a:bodyPr>
          <a:lstStyle/>
          <a:p>
            <a:r>
              <a:rPr lang="fr-FR" b="1" dirty="0"/>
              <a:t>1. Les lois dites de bioéthique : de 1994 à 2018</a:t>
            </a:r>
          </a:p>
        </p:txBody>
      </p:sp>
      <p:sp>
        <p:nvSpPr>
          <p:cNvPr id="4" name="Espace réservé du contenu 2">
            <a:extLst>
              <a:ext uri="{FF2B5EF4-FFF2-40B4-BE49-F238E27FC236}">
                <a16:creationId xmlns:a16="http://schemas.microsoft.com/office/drawing/2014/main" id="{E47CAF7B-5469-C24A-A344-6BFC6902A23D}"/>
              </a:ext>
            </a:extLst>
          </p:cNvPr>
          <p:cNvSpPr>
            <a:spLocks noGrp="1"/>
          </p:cNvSpPr>
          <p:nvPr>
            <p:ph idx="1"/>
          </p:nvPr>
        </p:nvSpPr>
        <p:spPr>
          <a:xfrm>
            <a:off x="2759238" y="2410609"/>
            <a:ext cx="9203266" cy="4269890"/>
          </a:xfrm>
        </p:spPr>
        <p:txBody>
          <a:bodyPr>
            <a:normAutofit/>
          </a:bodyPr>
          <a:lstStyle/>
          <a:p>
            <a:r>
              <a:rPr lang="fr-FR" dirty="0"/>
              <a:t>Quand les progrès de la médecine engendrent des questions éthiques</a:t>
            </a:r>
          </a:p>
          <a:p>
            <a:r>
              <a:rPr lang="fr-FR" dirty="0"/>
              <a:t>L’institutionnalisation de la réflexion : création du CCNE</a:t>
            </a:r>
          </a:p>
          <a:p>
            <a:r>
              <a:rPr lang="fr-FR" b="1" dirty="0"/>
              <a:t>Les rapports parlementaires </a:t>
            </a:r>
          </a:p>
          <a:p>
            <a:pPr lvl="1" algn="just"/>
            <a:r>
              <a:rPr lang="fr-FR" b="1" dirty="0"/>
              <a:t>Office parlementaire d’évaluation des choix scientifiques et technologiques (OPECST) : 18 députés et 18 sénateurs chargés d’informer le Parlement des conséquences des choix de caractère scientifique et technologique afin, notamment, d’éclairer ses décisions (loi du 8 juillet 1983)</a:t>
            </a:r>
          </a:p>
          <a:p>
            <a:pPr lvl="1" algn="just"/>
            <a:r>
              <a:rPr lang="fr-FR" b="1" dirty="0"/>
              <a:t>Rapports en vue d’élaborer des projets de loi</a:t>
            </a:r>
          </a:p>
          <a:p>
            <a:r>
              <a:rPr lang="fr-FR" dirty="0"/>
              <a:t>Les lois dites de bioéthique</a:t>
            </a:r>
          </a:p>
          <a:p>
            <a:r>
              <a:rPr lang="fr-FR" dirty="0"/>
              <a:t>Les états généraux de la bioéthique de 2009</a:t>
            </a:r>
          </a:p>
          <a:p>
            <a:r>
              <a:rPr lang="fr-FR" dirty="0"/>
              <a:t>Les états généraux de la bioéthique de 2018</a:t>
            </a:r>
          </a:p>
        </p:txBody>
      </p:sp>
      <p:pic>
        <p:nvPicPr>
          <p:cNvPr id="5" name="Image 4">
            <a:extLst>
              <a:ext uri="{FF2B5EF4-FFF2-40B4-BE49-F238E27FC236}">
                <a16:creationId xmlns:a16="http://schemas.microsoft.com/office/drawing/2014/main" id="{D813176E-B71B-794A-862E-D5367000617B}"/>
              </a:ext>
            </a:extLst>
          </p:cNvPr>
          <p:cNvPicPr>
            <a:picLocks noChangeAspect="1"/>
          </p:cNvPicPr>
          <p:nvPr/>
        </p:nvPicPr>
        <p:blipFill>
          <a:blip r:embed="rId2"/>
          <a:stretch>
            <a:fillRect/>
          </a:stretch>
        </p:blipFill>
        <p:spPr>
          <a:xfrm>
            <a:off x="8423125" y="4718303"/>
            <a:ext cx="3659731" cy="1719073"/>
          </a:xfrm>
          <a:prstGeom prst="rect">
            <a:avLst/>
          </a:prstGeom>
        </p:spPr>
      </p:pic>
    </p:spTree>
    <p:extLst>
      <p:ext uri="{BB962C8B-B14F-4D97-AF65-F5344CB8AC3E}">
        <p14:creationId xmlns:p14="http://schemas.microsoft.com/office/powerpoint/2010/main" val="4087809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5DDE4-6EE8-6846-AFCF-692021C25305}"/>
              </a:ext>
            </a:extLst>
          </p:cNvPr>
          <p:cNvSpPr>
            <a:spLocks noGrp="1"/>
          </p:cNvSpPr>
          <p:nvPr>
            <p:ph type="title"/>
          </p:nvPr>
        </p:nvSpPr>
        <p:spPr/>
        <p:txBody>
          <a:bodyPr>
            <a:normAutofit/>
          </a:bodyPr>
          <a:lstStyle/>
          <a:p>
            <a:r>
              <a:rPr lang="fr-FR" b="1" dirty="0"/>
              <a:t>1. Les lois dites de bioéthique : de 1994 à 2018</a:t>
            </a:r>
          </a:p>
        </p:txBody>
      </p:sp>
      <p:sp>
        <p:nvSpPr>
          <p:cNvPr id="4" name="Espace réservé du contenu 2">
            <a:extLst>
              <a:ext uri="{FF2B5EF4-FFF2-40B4-BE49-F238E27FC236}">
                <a16:creationId xmlns:a16="http://schemas.microsoft.com/office/drawing/2014/main" id="{E47CAF7B-5469-C24A-A344-6BFC6902A23D}"/>
              </a:ext>
            </a:extLst>
          </p:cNvPr>
          <p:cNvSpPr>
            <a:spLocks noGrp="1"/>
          </p:cNvSpPr>
          <p:nvPr>
            <p:ph idx="1"/>
          </p:nvPr>
        </p:nvSpPr>
        <p:spPr>
          <a:xfrm>
            <a:off x="2592925" y="1796527"/>
            <a:ext cx="9401851" cy="5067749"/>
          </a:xfrm>
        </p:spPr>
        <p:txBody>
          <a:bodyPr>
            <a:normAutofit fontScale="92500" lnSpcReduction="10000"/>
          </a:bodyPr>
          <a:lstStyle/>
          <a:p>
            <a:r>
              <a:rPr lang="fr-FR" dirty="0"/>
              <a:t>Quand les progrès de la médecine engendrent des questions éthiques</a:t>
            </a:r>
          </a:p>
          <a:p>
            <a:r>
              <a:rPr lang="fr-FR" dirty="0"/>
              <a:t>L’institutionnalisation de la réflexion : création du CCNE</a:t>
            </a:r>
          </a:p>
          <a:p>
            <a:r>
              <a:rPr lang="fr-FR" dirty="0"/>
              <a:t>Les rapports parlementaires </a:t>
            </a:r>
          </a:p>
          <a:p>
            <a:r>
              <a:rPr lang="fr-FR" b="1" dirty="0"/>
              <a:t>Les lois dites de bioéthique</a:t>
            </a:r>
          </a:p>
          <a:p>
            <a:pPr lvl="1"/>
            <a:r>
              <a:rPr lang="fr-FR" b="1" dirty="0"/>
              <a:t>Loi du 20 décembre 1988 relative à la protection des personnes se prêtant à la recherche médicale</a:t>
            </a:r>
          </a:p>
          <a:p>
            <a:pPr lvl="1" algn="just"/>
            <a:r>
              <a:rPr lang="fr-FR" b="1" dirty="0"/>
              <a:t>Lois du 31 juillet 1994 </a:t>
            </a:r>
          </a:p>
          <a:p>
            <a:pPr lvl="2" algn="just"/>
            <a:r>
              <a:rPr lang="fr-FR" b="1" dirty="0"/>
              <a:t>relative au respect du corps humain</a:t>
            </a:r>
          </a:p>
          <a:p>
            <a:pPr lvl="2" algn="just"/>
            <a:r>
              <a:rPr lang="fr-FR" b="1" dirty="0"/>
              <a:t>Relative au don et à l’utilisation des éléments et produits du corps humain, à l’assistance médicale à la procréation et au diagnostic prénatal</a:t>
            </a:r>
          </a:p>
          <a:p>
            <a:pPr lvl="1" algn="just"/>
            <a:r>
              <a:rPr lang="fr-FR" b="1" dirty="0"/>
              <a:t>Loi du 6 août 2004 relative à la bioéthique</a:t>
            </a:r>
          </a:p>
          <a:p>
            <a:pPr lvl="1" algn="just"/>
            <a:r>
              <a:rPr lang="fr-FR" b="1" dirty="0"/>
              <a:t>Loi du 7 juillet 2011 relative à la bioéthique</a:t>
            </a:r>
          </a:p>
          <a:p>
            <a:pPr lvl="1" algn="just"/>
            <a:r>
              <a:rPr lang="fr-FR" b="1" dirty="0"/>
              <a:t>Loi du 6 août 2013 relative à la bioéthique en autorisant sous certaines conditions la recherche sur l’embryon et les cellules souches embryonnaires</a:t>
            </a:r>
          </a:p>
          <a:p>
            <a:r>
              <a:rPr lang="fr-FR" dirty="0"/>
              <a:t>Les états généraux de la bioéthique de 2009</a:t>
            </a:r>
          </a:p>
          <a:p>
            <a:r>
              <a:rPr lang="fr-FR" dirty="0"/>
              <a:t>Les états généraux de la bioéthique de 2018</a:t>
            </a:r>
          </a:p>
        </p:txBody>
      </p:sp>
    </p:spTree>
    <p:extLst>
      <p:ext uri="{BB962C8B-B14F-4D97-AF65-F5344CB8AC3E}">
        <p14:creationId xmlns:p14="http://schemas.microsoft.com/office/powerpoint/2010/main" val="2585664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5DDE4-6EE8-6846-AFCF-692021C25305}"/>
              </a:ext>
            </a:extLst>
          </p:cNvPr>
          <p:cNvSpPr>
            <a:spLocks noGrp="1"/>
          </p:cNvSpPr>
          <p:nvPr>
            <p:ph type="title"/>
          </p:nvPr>
        </p:nvSpPr>
        <p:spPr/>
        <p:txBody>
          <a:bodyPr>
            <a:normAutofit/>
          </a:bodyPr>
          <a:lstStyle/>
          <a:p>
            <a:r>
              <a:rPr lang="fr-FR" b="1" dirty="0"/>
              <a:t>1. Les lois dites de bioéthique : de 1994 à 2018</a:t>
            </a:r>
          </a:p>
        </p:txBody>
      </p:sp>
      <p:sp>
        <p:nvSpPr>
          <p:cNvPr id="4" name="Espace réservé du contenu 2">
            <a:extLst>
              <a:ext uri="{FF2B5EF4-FFF2-40B4-BE49-F238E27FC236}">
                <a16:creationId xmlns:a16="http://schemas.microsoft.com/office/drawing/2014/main" id="{E47CAF7B-5469-C24A-A344-6BFC6902A23D}"/>
              </a:ext>
            </a:extLst>
          </p:cNvPr>
          <p:cNvSpPr>
            <a:spLocks noGrp="1"/>
          </p:cNvSpPr>
          <p:nvPr>
            <p:ph idx="1"/>
          </p:nvPr>
        </p:nvSpPr>
        <p:spPr>
          <a:xfrm>
            <a:off x="2517290" y="2216075"/>
            <a:ext cx="9402184" cy="4507454"/>
          </a:xfrm>
        </p:spPr>
        <p:txBody>
          <a:bodyPr>
            <a:normAutofit/>
          </a:bodyPr>
          <a:lstStyle/>
          <a:p>
            <a:r>
              <a:rPr lang="fr-FR" dirty="0"/>
              <a:t>Quand les progrès de la médecine engendrent des questions éthiques</a:t>
            </a:r>
          </a:p>
          <a:p>
            <a:r>
              <a:rPr lang="fr-FR" dirty="0"/>
              <a:t>L’institutionnalisation de la réflexion : création du CCNE</a:t>
            </a:r>
          </a:p>
          <a:p>
            <a:r>
              <a:rPr lang="fr-FR" dirty="0"/>
              <a:t>Les rapports parlementaires </a:t>
            </a:r>
          </a:p>
          <a:p>
            <a:r>
              <a:rPr lang="fr-FR" dirty="0"/>
              <a:t>Les lois dites de bioéthique</a:t>
            </a:r>
          </a:p>
          <a:p>
            <a:r>
              <a:rPr lang="fr-FR" b="1" dirty="0"/>
              <a:t>Les états généraux de la bioéthique de 2009</a:t>
            </a:r>
          </a:p>
          <a:p>
            <a:pPr lvl="1" algn="just">
              <a:spcBef>
                <a:spcPts val="0"/>
              </a:spcBef>
            </a:pPr>
            <a:r>
              <a:rPr lang="fr-FR" b="1" dirty="0"/>
              <a:t>« Les questions de bioéthique ne doivent pas être confisquées par les spécialistes, elles concernent tout un chacun », l’objectif premier étant que « le débat puisse avoir lieu, débarrassé des fausses craintes et des faux espoirs que suscitent ces questions fondamentales » (Roselyne Bachelot, 26.11.2008)</a:t>
            </a:r>
          </a:p>
          <a:p>
            <a:pPr lvl="1" algn="just">
              <a:spcBef>
                <a:spcPts val="0"/>
              </a:spcBef>
            </a:pPr>
            <a:r>
              <a:rPr lang="fr-FR" b="1" dirty="0"/>
              <a:t>Trois rencontres nationales (Strasbourg, Rennes, Marseille), Rencontres régionales, contributions citoyennes envoyées aux organisateurs</a:t>
            </a:r>
          </a:p>
          <a:p>
            <a:pPr lvl="1" algn="just">
              <a:spcBef>
                <a:spcPts val="0"/>
              </a:spcBef>
            </a:pPr>
            <a:r>
              <a:rPr lang="fr-FR" b="1" dirty="0"/>
              <a:t>Thèmes débattus : cellules souches et embryon ; DPN/DPI ; AMP ; greffes et prélèvements ; médecine prédictive et examens des caractéristiques génétiques</a:t>
            </a:r>
          </a:p>
          <a:p>
            <a:r>
              <a:rPr lang="fr-FR" dirty="0"/>
              <a:t>Les états généraux de la bioéthique de 2018</a:t>
            </a:r>
          </a:p>
        </p:txBody>
      </p:sp>
    </p:spTree>
    <p:extLst>
      <p:ext uri="{BB962C8B-B14F-4D97-AF65-F5344CB8AC3E}">
        <p14:creationId xmlns:p14="http://schemas.microsoft.com/office/powerpoint/2010/main" val="1985037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5DDE4-6EE8-6846-AFCF-692021C25305}"/>
              </a:ext>
            </a:extLst>
          </p:cNvPr>
          <p:cNvSpPr>
            <a:spLocks noGrp="1"/>
          </p:cNvSpPr>
          <p:nvPr>
            <p:ph type="title"/>
          </p:nvPr>
        </p:nvSpPr>
        <p:spPr/>
        <p:txBody>
          <a:bodyPr>
            <a:normAutofit/>
          </a:bodyPr>
          <a:lstStyle/>
          <a:p>
            <a:r>
              <a:rPr lang="fr-FR" b="1" dirty="0"/>
              <a:t>1. Les lois dites de bioéthique : de 1994 à 2018</a:t>
            </a:r>
          </a:p>
        </p:txBody>
      </p:sp>
      <p:sp>
        <p:nvSpPr>
          <p:cNvPr id="4" name="Espace réservé du contenu 2">
            <a:extLst>
              <a:ext uri="{FF2B5EF4-FFF2-40B4-BE49-F238E27FC236}">
                <a16:creationId xmlns:a16="http://schemas.microsoft.com/office/drawing/2014/main" id="{E47CAF7B-5469-C24A-A344-6BFC6902A23D}"/>
              </a:ext>
            </a:extLst>
          </p:cNvPr>
          <p:cNvSpPr>
            <a:spLocks noGrp="1"/>
          </p:cNvSpPr>
          <p:nvPr>
            <p:ph idx="1"/>
          </p:nvPr>
        </p:nvSpPr>
        <p:spPr>
          <a:xfrm>
            <a:off x="2506532" y="1905000"/>
            <a:ext cx="9685468" cy="5044440"/>
          </a:xfrm>
        </p:spPr>
        <p:txBody>
          <a:bodyPr>
            <a:normAutofit/>
          </a:bodyPr>
          <a:lstStyle/>
          <a:p>
            <a:r>
              <a:rPr lang="fr-FR" dirty="0"/>
              <a:t>Quand les progrès de la médecine engendrent des questions éthiques</a:t>
            </a:r>
          </a:p>
          <a:p>
            <a:r>
              <a:rPr lang="fr-FR" dirty="0"/>
              <a:t>L’institutionnalisation de la réflexion : création du CCNE</a:t>
            </a:r>
          </a:p>
          <a:p>
            <a:r>
              <a:rPr lang="fr-FR" dirty="0"/>
              <a:t>Les rapports parlementaires </a:t>
            </a:r>
          </a:p>
          <a:p>
            <a:r>
              <a:rPr lang="fr-FR" dirty="0"/>
              <a:t>Les lois dites de bioéthique</a:t>
            </a:r>
          </a:p>
          <a:p>
            <a:r>
              <a:rPr lang="fr-FR" dirty="0"/>
              <a:t>Les états généraux de la bioéthique de 2009</a:t>
            </a:r>
          </a:p>
          <a:p>
            <a:r>
              <a:rPr lang="fr-FR" b="1" dirty="0"/>
              <a:t>Les états généraux de la bioéthique de 2018</a:t>
            </a:r>
          </a:p>
          <a:p>
            <a:pPr lvl="1" algn="just">
              <a:spcBef>
                <a:spcPts val="0"/>
              </a:spcBef>
            </a:pPr>
            <a:r>
              <a:rPr lang="fr-FR" b="1" dirty="0"/>
              <a:t>Etats généraux organisés par l’article L 1412-1-1 CSP</a:t>
            </a:r>
          </a:p>
          <a:p>
            <a:pPr lvl="1" algn="just">
              <a:spcBef>
                <a:spcPts val="0"/>
              </a:spcBef>
            </a:pPr>
            <a:r>
              <a:rPr lang="fr-FR" b="1" dirty="0"/>
              <a:t>154 auditions réalisées par le CCNE</a:t>
            </a:r>
          </a:p>
          <a:p>
            <a:pPr lvl="1" algn="just">
              <a:spcBef>
                <a:spcPts val="0"/>
              </a:spcBef>
            </a:pPr>
            <a:r>
              <a:rPr lang="fr-FR" b="1" dirty="0"/>
              <a:t>Débats en région, sous l’égide des espaces de réflexion éthique régionaux (271 événements)</a:t>
            </a:r>
          </a:p>
          <a:p>
            <a:pPr lvl="1" algn="just">
              <a:spcBef>
                <a:spcPts val="0"/>
              </a:spcBef>
            </a:pPr>
            <a:r>
              <a:rPr lang="fr-FR" b="1" dirty="0"/>
              <a:t>Mise en ligne d’un site internet (</a:t>
            </a:r>
            <a:r>
              <a:rPr lang="fr-FR" b="1" dirty="0">
                <a:hlinkClick r:id="rId3"/>
              </a:rPr>
              <a:t>www.etatsgenerauxdelabioethique.fr</a:t>
            </a:r>
            <a:r>
              <a:rPr lang="fr-FR" b="1" dirty="0"/>
              <a:t>) du 18 janvier au 30 avril sur lequel il était possible de déposer des contributions autour des 9 thèmes proposés à la réflexion</a:t>
            </a:r>
          </a:p>
        </p:txBody>
      </p:sp>
    </p:spTree>
    <p:extLst>
      <p:ext uri="{BB962C8B-B14F-4D97-AF65-F5344CB8AC3E}">
        <p14:creationId xmlns:p14="http://schemas.microsoft.com/office/powerpoint/2010/main" val="2246088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F2E872-21FB-9B4E-BCBF-CEBF999CDC38}"/>
              </a:ext>
            </a:extLst>
          </p:cNvPr>
          <p:cNvSpPr>
            <a:spLocks noGrp="1"/>
          </p:cNvSpPr>
          <p:nvPr>
            <p:ph type="title"/>
          </p:nvPr>
        </p:nvSpPr>
        <p:spPr>
          <a:xfrm>
            <a:off x="2302469" y="322895"/>
            <a:ext cx="8293814" cy="1591965"/>
          </a:xfrm>
        </p:spPr>
        <p:txBody>
          <a:bodyPr>
            <a:normAutofit fontScale="90000"/>
          </a:bodyPr>
          <a:lstStyle/>
          <a:p>
            <a:r>
              <a:rPr lang="fr-FR" dirty="0"/>
              <a:t>Les thèmes traités :</a:t>
            </a:r>
            <a:br>
              <a:rPr lang="fr-FR" sz="2000" dirty="0"/>
            </a:br>
            <a:br>
              <a:rPr lang="fr-FR" sz="2000" dirty="0"/>
            </a:br>
            <a:r>
              <a:rPr lang="fr-FR" sz="2000" i="1" dirty="0"/>
              <a:t>NB : </a:t>
            </a:r>
            <a:r>
              <a:rPr lang="fr-FR" sz="1800" i="1" dirty="0"/>
              <a:t>Possibilités de déposer des contributions qui sont soumises au vote (</a:t>
            </a:r>
            <a:r>
              <a:rPr lang="fr-FR" sz="1800" b="1" i="1" dirty="0">
                <a:solidFill>
                  <a:srgbClr val="00B050"/>
                </a:solidFill>
              </a:rPr>
              <a:t>d’accord</a:t>
            </a:r>
            <a:r>
              <a:rPr lang="fr-FR" sz="1800" i="1" dirty="0"/>
              <a:t>, </a:t>
            </a:r>
            <a:r>
              <a:rPr lang="fr-FR" sz="1800" b="1" i="1" dirty="0">
                <a:solidFill>
                  <a:srgbClr val="FF0000"/>
                </a:solidFill>
              </a:rPr>
              <a:t>pas d’accord</a:t>
            </a:r>
            <a:r>
              <a:rPr lang="fr-FR" sz="1800" i="1" dirty="0"/>
              <a:t>, </a:t>
            </a:r>
            <a:r>
              <a:rPr lang="fr-FR" sz="1800" b="1" i="1" dirty="0">
                <a:solidFill>
                  <a:schemeClr val="accent1">
                    <a:lumMod val="60000"/>
                    <a:lumOff val="40000"/>
                  </a:schemeClr>
                </a:solidFill>
              </a:rPr>
              <a:t>mitigé</a:t>
            </a:r>
            <a:r>
              <a:rPr lang="fr-FR" sz="1800" i="1" dirty="0"/>
              <a:t>), contributions qui font l’objet d’arguments détaillés « </a:t>
            </a:r>
            <a:r>
              <a:rPr lang="fr-FR" sz="1800" b="1" i="1" dirty="0">
                <a:solidFill>
                  <a:srgbClr val="00B050"/>
                </a:solidFill>
              </a:rPr>
              <a:t>pour</a:t>
            </a:r>
            <a:r>
              <a:rPr lang="fr-FR" sz="1800" i="1" dirty="0"/>
              <a:t> » ou « </a:t>
            </a:r>
            <a:r>
              <a:rPr lang="fr-FR" sz="1800" b="1" i="1" dirty="0">
                <a:solidFill>
                  <a:srgbClr val="FF0000"/>
                </a:solidFill>
              </a:rPr>
              <a:t>contre</a:t>
            </a:r>
            <a:r>
              <a:rPr lang="fr-FR" sz="1800" i="1" dirty="0"/>
              <a:t> »</a:t>
            </a:r>
          </a:p>
        </p:txBody>
      </p:sp>
      <p:sp>
        <p:nvSpPr>
          <p:cNvPr id="3" name="Espace réservé du contenu 2">
            <a:extLst>
              <a:ext uri="{FF2B5EF4-FFF2-40B4-BE49-F238E27FC236}">
                <a16:creationId xmlns:a16="http://schemas.microsoft.com/office/drawing/2014/main" id="{CD67D725-559C-2941-AD65-4BC5DBB08524}"/>
              </a:ext>
            </a:extLst>
          </p:cNvPr>
          <p:cNvSpPr>
            <a:spLocks noGrp="1"/>
          </p:cNvSpPr>
          <p:nvPr>
            <p:ph idx="1"/>
          </p:nvPr>
        </p:nvSpPr>
        <p:spPr>
          <a:xfrm>
            <a:off x="2589212" y="2133600"/>
            <a:ext cx="9383332" cy="4514626"/>
          </a:xfrm>
        </p:spPr>
        <p:txBody>
          <a:bodyPr>
            <a:normAutofit/>
          </a:bodyPr>
          <a:lstStyle/>
          <a:p>
            <a:r>
              <a:rPr lang="fr-FR" dirty="0"/>
              <a:t>Procréation et société (29106 contribution / 317416 votes)</a:t>
            </a:r>
          </a:p>
          <a:p>
            <a:r>
              <a:rPr lang="fr-FR" dirty="0"/>
              <a:t>Prise en charge de la fin de vie (15541 contributions / 214346 votes)</a:t>
            </a:r>
          </a:p>
          <a:p>
            <a:r>
              <a:rPr lang="fr-FR" dirty="0"/>
              <a:t>Cellules souches et recherche embryonnaire (7883 contributions / 147156 votes)</a:t>
            </a:r>
          </a:p>
          <a:p>
            <a:r>
              <a:rPr lang="fr-FR" dirty="0"/>
              <a:t>Examen génétique et médecine génomique (3527 contributions / 49275 votes)</a:t>
            </a:r>
          </a:p>
          <a:p>
            <a:r>
              <a:rPr lang="fr-FR" dirty="0"/>
              <a:t>Dons et transplantations d’organes (2390 contributions / 29270 votes)</a:t>
            </a:r>
          </a:p>
          <a:p>
            <a:r>
              <a:rPr lang="fr-FR" dirty="0"/>
              <a:t>Neurosciences (1458 contributions / 16636 votes)</a:t>
            </a:r>
          </a:p>
          <a:p>
            <a:r>
              <a:rPr lang="fr-FR" dirty="0"/>
              <a:t>Données de santé (1188 contributions / 16021 votes)</a:t>
            </a:r>
          </a:p>
          <a:p>
            <a:r>
              <a:rPr lang="fr-FR" dirty="0"/>
              <a:t>Intelligence artificielle et robotisation (1853 contributions / 31353 votes)</a:t>
            </a:r>
          </a:p>
          <a:p>
            <a:r>
              <a:rPr lang="fr-FR" dirty="0"/>
              <a:t>Santé et environnement (2034 contributions / 21559 votes)</a:t>
            </a:r>
          </a:p>
          <a:p>
            <a:pPr marL="0" indent="0">
              <a:buNone/>
            </a:pPr>
            <a:endParaRPr lang="fr-FR" dirty="0"/>
          </a:p>
          <a:p>
            <a:pPr marL="0" indent="0">
              <a:buNone/>
            </a:pPr>
            <a:r>
              <a:rPr lang="fr-FR" dirty="0"/>
              <a:t>Soit : 64980 contributions / 843032 votes </a:t>
            </a:r>
            <a:r>
              <a:rPr lang="fr-FR" dirty="0">
                <a:sym typeface="Wingdings" pitchFamily="2" charset="2"/>
              </a:rPr>
              <a:t> démocratie participative ?</a:t>
            </a:r>
            <a:endParaRPr lang="fr-FR" dirty="0"/>
          </a:p>
        </p:txBody>
      </p:sp>
      <p:sp>
        <p:nvSpPr>
          <p:cNvPr id="4" name="Accolade ouvrante 3">
            <a:extLst>
              <a:ext uri="{FF2B5EF4-FFF2-40B4-BE49-F238E27FC236}">
                <a16:creationId xmlns:a16="http://schemas.microsoft.com/office/drawing/2014/main" id="{9F346610-1617-5F41-BBD1-7BE6B8601F61}"/>
              </a:ext>
            </a:extLst>
          </p:cNvPr>
          <p:cNvSpPr/>
          <p:nvPr/>
        </p:nvSpPr>
        <p:spPr>
          <a:xfrm>
            <a:off x="2441986" y="2133600"/>
            <a:ext cx="147226" cy="7924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Accolade ouvrante 4">
            <a:extLst>
              <a:ext uri="{FF2B5EF4-FFF2-40B4-BE49-F238E27FC236}">
                <a16:creationId xmlns:a16="http://schemas.microsoft.com/office/drawing/2014/main" id="{DDAEC632-7B98-014F-9AA7-8A8649655FEF}"/>
              </a:ext>
            </a:extLst>
          </p:cNvPr>
          <p:cNvSpPr/>
          <p:nvPr/>
        </p:nvSpPr>
        <p:spPr>
          <a:xfrm>
            <a:off x="2441986" y="3055172"/>
            <a:ext cx="147226" cy="26248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ZoneTexte 5">
            <a:extLst>
              <a:ext uri="{FF2B5EF4-FFF2-40B4-BE49-F238E27FC236}">
                <a16:creationId xmlns:a16="http://schemas.microsoft.com/office/drawing/2014/main" id="{D98290BA-A4B0-1E42-B412-D0A700E73872}"/>
              </a:ext>
            </a:extLst>
          </p:cNvPr>
          <p:cNvSpPr txBox="1"/>
          <p:nvPr/>
        </p:nvSpPr>
        <p:spPr>
          <a:xfrm>
            <a:off x="301215" y="2345174"/>
            <a:ext cx="2366682" cy="369332"/>
          </a:xfrm>
          <a:prstGeom prst="rect">
            <a:avLst/>
          </a:prstGeom>
          <a:noFill/>
        </p:spPr>
        <p:txBody>
          <a:bodyPr wrap="square" rtlCol="0">
            <a:spAutoFit/>
          </a:bodyPr>
          <a:lstStyle/>
          <a:p>
            <a:r>
              <a:rPr lang="fr-FR" dirty="0"/>
              <a:t>Thèmes sociétaux</a:t>
            </a:r>
          </a:p>
        </p:txBody>
      </p:sp>
      <p:sp>
        <p:nvSpPr>
          <p:cNvPr id="7" name="ZoneTexte 6">
            <a:extLst>
              <a:ext uri="{FF2B5EF4-FFF2-40B4-BE49-F238E27FC236}">
                <a16:creationId xmlns:a16="http://schemas.microsoft.com/office/drawing/2014/main" id="{A178133E-4630-B446-86CC-3B5E48C6B70D}"/>
              </a:ext>
            </a:extLst>
          </p:cNvPr>
          <p:cNvSpPr txBox="1"/>
          <p:nvPr/>
        </p:nvSpPr>
        <p:spPr>
          <a:xfrm>
            <a:off x="319348" y="3767440"/>
            <a:ext cx="2269864" cy="1200329"/>
          </a:xfrm>
          <a:prstGeom prst="rect">
            <a:avLst/>
          </a:prstGeom>
          <a:noFill/>
        </p:spPr>
        <p:txBody>
          <a:bodyPr wrap="square" rtlCol="0">
            <a:spAutoFit/>
          </a:bodyPr>
          <a:lstStyle/>
          <a:p>
            <a:pPr algn="ctr"/>
            <a:r>
              <a:rPr lang="fr-FR" dirty="0"/>
              <a:t>Domaines de progrès scientifiques et technologiques</a:t>
            </a:r>
          </a:p>
        </p:txBody>
      </p:sp>
    </p:spTree>
    <p:extLst>
      <p:ext uri="{BB962C8B-B14F-4D97-AF65-F5344CB8AC3E}">
        <p14:creationId xmlns:p14="http://schemas.microsoft.com/office/powerpoint/2010/main" val="1589006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D67D725-559C-2941-AD65-4BC5DBB08524}"/>
              </a:ext>
            </a:extLst>
          </p:cNvPr>
          <p:cNvSpPr>
            <a:spLocks noGrp="1"/>
          </p:cNvSpPr>
          <p:nvPr>
            <p:ph idx="1"/>
          </p:nvPr>
        </p:nvSpPr>
        <p:spPr>
          <a:xfrm>
            <a:off x="1785769" y="1043492"/>
            <a:ext cx="9728499" cy="6239434"/>
          </a:xfrm>
        </p:spPr>
        <p:txBody>
          <a:bodyPr>
            <a:normAutofit/>
          </a:bodyPr>
          <a:lstStyle/>
          <a:p>
            <a:r>
              <a:rPr lang="fr-FR" dirty="0"/>
              <a:t>Procréation et société</a:t>
            </a:r>
          </a:p>
          <a:p>
            <a:pPr lvl="1">
              <a:spcBef>
                <a:spcPts val="0"/>
              </a:spcBef>
            </a:pPr>
            <a:r>
              <a:rPr lang="fr-FR" dirty="0"/>
              <a:t>Différences profondes sur la question de l’ouverture de l’AMP aux couples de femmes ou aux femmes seules : pour les uns, c’est un principe d’égalité des droits entre couples mariés indépendamment de l’orientation sexuelle (principe d’autonomie) ; pour les autres, les droits de l’enfant priment avec devoir d’avoir un père : la médecine a pour mission le soin et seulement le soin</a:t>
            </a:r>
          </a:p>
          <a:p>
            <a:pPr lvl="1">
              <a:spcBef>
                <a:spcPts val="0"/>
              </a:spcBef>
            </a:pPr>
            <a:r>
              <a:rPr lang="fr-FR" dirty="0"/>
              <a:t>Rappel de l’importance d’une structure familiale aujourd’hui diverse, réalité du désir d’enfant, conscience et responsabilité parentale</a:t>
            </a:r>
          </a:p>
          <a:p>
            <a:pPr lvl="1">
              <a:spcBef>
                <a:spcPts val="0"/>
              </a:spcBef>
            </a:pPr>
            <a:r>
              <a:rPr lang="fr-FR" dirty="0"/>
              <a:t>Gratuité du don de gamète, question de l’anonymat du don, refus de marchandisation du corps (refus de la GPA)</a:t>
            </a:r>
          </a:p>
          <a:p>
            <a:r>
              <a:rPr lang="fr-FR" dirty="0"/>
              <a:t>Prise en charge de la fin de vie</a:t>
            </a:r>
          </a:p>
          <a:p>
            <a:pPr lvl="1">
              <a:spcBef>
                <a:spcPts val="0"/>
              </a:spcBef>
            </a:pPr>
            <a:r>
              <a:rPr lang="fr-FR" dirty="0"/>
              <a:t>On meurt mal en France : réalité exprimée par un large consensus… nécessité de développer les soins palliatifs</a:t>
            </a:r>
          </a:p>
          <a:p>
            <a:pPr lvl="1">
              <a:spcBef>
                <a:spcPts val="0"/>
              </a:spcBef>
            </a:pPr>
            <a:r>
              <a:rPr lang="fr-FR" dirty="0"/>
              <a:t>Pas de consensus sur le suicide assisté ou l’euthanasie parmi les résultats du web, mais une large opposition des professionnels de santé et sociétés savantes à ces pratiques</a:t>
            </a:r>
          </a:p>
          <a:p>
            <a:pPr lvl="1">
              <a:spcBef>
                <a:spcPts val="0"/>
              </a:spcBef>
            </a:pPr>
            <a:r>
              <a:rPr lang="fr-FR" dirty="0"/>
              <a:t>Nécessité d’une attention aux plus vulnérables, socialement et physiquement dont la volonté et le consentement ne sont pas toujours respectés</a:t>
            </a:r>
          </a:p>
        </p:txBody>
      </p:sp>
      <p:sp>
        <p:nvSpPr>
          <p:cNvPr id="4" name="Titre 1">
            <a:extLst>
              <a:ext uri="{FF2B5EF4-FFF2-40B4-BE49-F238E27FC236}">
                <a16:creationId xmlns:a16="http://schemas.microsoft.com/office/drawing/2014/main" id="{E385E4D4-0E65-EE48-AA04-B4828BF2372E}"/>
              </a:ext>
            </a:extLst>
          </p:cNvPr>
          <p:cNvSpPr txBox="1">
            <a:spLocks/>
          </p:cNvSpPr>
          <p:nvPr/>
        </p:nvSpPr>
        <p:spPr>
          <a:xfrm>
            <a:off x="1645920" y="279864"/>
            <a:ext cx="6035040" cy="462414"/>
          </a:xfrm>
          <a:prstGeom prst="rect">
            <a:avLst/>
          </a:prstGeom>
        </p:spPr>
        <p:txBody>
          <a:bodyPr vert="horz" lIns="91440" tIns="45720" rIns="91440" bIns="45720" rtlCol="0" anchor="t">
            <a:normAutofit fontScale="325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7300" dirty="0"/>
              <a:t>Rapport de synthèse (6 juin 2018)</a:t>
            </a:r>
            <a:br>
              <a:rPr lang="fr-FR" sz="2000" dirty="0"/>
            </a:br>
            <a:endParaRPr lang="fr-FR" sz="1800" i="1" dirty="0"/>
          </a:p>
        </p:txBody>
      </p:sp>
    </p:spTree>
    <p:extLst>
      <p:ext uri="{BB962C8B-B14F-4D97-AF65-F5344CB8AC3E}">
        <p14:creationId xmlns:p14="http://schemas.microsoft.com/office/powerpoint/2010/main" val="324619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D67D725-559C-2941-AD65-4BC5DBB08524}"/>
              </a:ext>
            </a:extLst>
          </p:cNvPr>
          <p:cNvSpPr>
            <a:spLocks noGrp="1"/>
          </p:cNvSpPr>
          <p:nvPr>
            <p:ph idx="1"/>
          </p:nvPr>
        </p:nvSpPr>
        <p:spPr>
          <a:xfrm>
            <a:off x="1785769" y="1043492"/>
            <a:ext cx="9728499" cy="6239434"/>
          </a:xfrm>
        </p:spPr>
        <p:txBody>
          <a:bodyPr>
            <a:normAutofit/>
          </a:bodyPr>
          <a:lstStyle/>
          <a:p>
            <a:r>
              <a:rPr lang="fr-FR" b="1" dirty="0"/>
              <a:t>Procréation et société</a:t>
            </a:r>
          </a:p>
          <a:p>
            <a:pPr lvl="1">
              <a:spcBef>
                <a:spcPts val="0"/>
              </a:spcBef>
            </a:pPr>
            <a:r>
              <a:rPr lang="fr-FR" b="1" dirty="0"/>
              <a:t>Différences profondes sur la question de l’ouverture de l’AMP aux couples de femmes ou aux femmes seules : pour les uns, c’est un principe d’égalité des droits entre couples mariés indépendamment de l’orientation sexuelle (principe d’autonomie) ; pour les autres, les droits de l’enfant priment avec devoir d’avoir un père : la médecine a pour mission le soin et seulement le soin</a:t>
            </a:r>
          </a:p>
          <a:p>
            <a:pPr lvl="1">
              <a:spcBef>
                <a:spcPts val="0"/>
              </a:spcBef>
            </a:pPr>
            <a:r>
              <a:rPr lang="fr-FR" b="1" dirty="0"/>
              <a:t>Rappel de l’importance d’une structure familiale aujourd’hui diverse, réalité du désir d’enfant, conscience et responsabilité parentale</a:t>
            </a:r>
          </a:p>
          <a:p>
            <a:pPr lvl="1">
              <a:spcBef>
                <a:spcPts val="0"/>
              </a:spcBef>
            </a:pPr>
            <a:r>
              <a:rPr lang="fr-FR" b="1" dirty="0"/>
              <a:t>Gratuité du don de gamète, question de l’anonymat du don, refus de marchandisation du corps (refus de la GPA)</a:t>
            </a:r>
          </a:p>
          <a:p>
            <a:r>
              <a:rPr lang="fr-FR" dirty="0"/>
              <a:t>Prise en charge de la fin de vie</a:t>
            </a:r>
          </a:p>
          <a:p>
            <a:pPr lvl="1">
              <a:spcBef>
                <a:spcPts val="0"/>
              </a:spcBef>
            </a:pPr>
            <a:r>
              <a:rPr lang="fr-FR" dirty="0"/>
              <a:t>On meurt mal en France : réalité exprimée par un large consensus… nécessité de développer les soins palliatifs</a:t>
            </a:r>
          </a:p>
          <a:p>
            <a:pPr lvl="1">
              <a:spcBef>
                <a:spcPts val="0"/>
              </a:spcBef>
            </a:pPr>
            <a:r>
              <a:rPr lang="fr-FR" dirty="0"/>
              <a:t>Pas de consensus sur le suicide assisté ou l’euthanasie parmi les résultats du web, mais une large opposition des professionnels de santé et sociétés savantes à ces pratiques</a:t>
            </a:r>
          </a:p>
          <a:p>
            <a:pPr lvl="1">
              <a:spcBef>
                <a:spcPts val="0"/>
              </a:spcBef>
            </a:pPr>
            <a:r>
              <a:rPr lang="fr-FR" dirty="0"/>
              <a:t>Nécessité d’une attention aux plus vulnérables, socialement et physiquement dont la volonté et le consentement ne sont pas toujours respectés</a:t>
            </a:r>
          </a:p>
        </p:txBody>
      </p:sp>
      <p:sp>
        <p:nvSpPr>
          <p:cNvPr id="4" name="Titre 1">
            <a:extLst>
              <a:ext uri="{FF2B5EF4-FFF2-40B4-BE49-F238E27FC236}">
                <a16:creationId xmlns:a16="http://schemas.microsoft.com/office/drawing/2014/main" id="{E385E4D4-0E65-EE48-AA04-B4828BF2372E}"/>
              </a:ext>
            </a:extLst>
          </p:cNvPr>
          <p:cNvSpPr txBox="1">
            <a:spLocks/>
          </p:cNvSpPr>
          <p:nvPr/>
        </p:nvSpPr>
        <p:spPr>
          <a:xfrm>
            <a:off x="1645920" y="279864"/>
            <a:ext cx="6035040" cy="462414"/>
          </a:xfrm>
          <a:prstGeom prst="rect">
            <a:avLst/>
          </a:prstGeom>
        </p:spPr>
        <p:txBody>
          <a:bodyPr vert="horz" lIns="91440" tIns="45720" rIns="91440" bIns="45720" rtlCol="0" anchor="t">
            <a:normAutofit fontScale="325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7300" dirty="0"/>
              <a:t>Rapport de synthèse (6 juin 2018)</a:t>
            </a:r>
            <a:br>
              <a:rPr lang="fr-FR" sz="2000" dirty="0"/>
            </a:br>
            <a:endParaRPr lang="fr-FR" sz="1800" i="1" dirty="0"/>
          </a:p>
        </p:txBody>
      </p:sp>
    </p:spTree>
    <p:extLst>
      <p:ext uri="{BB962C8B-B14F-4D97-AF65-F5344CB8AC3E}">
        <p14:creationId xmlns:p14="http://schemas.microsoft.com/office/powerpoint/2010/main" val="1587700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1476B3A-388B-B545-8D6C-20A80E580F62}"/>
              </a:ext>
            </a:extLst>
          </p:cNvPr>
          <p:cNvSpPr>
            <a:spLocks noGrp="1"/>
          </p:cNvSpPr>
          <p:nvPr>
            <p:ph idx="1"/>
          </p:nvPr>
        </p:nvSpPr>
        <p:spPr>
          <a:xfrm>
            <a:off x="1839559" y="1000461"/>
            <a:ext cx="9767942" cy="5244248"/>
          </a:xfrm>
        </p:spPr>
        <p:txBody>
          <a:bodyPr>
            <a:normAutofit/>
          </a:bodyPr>
          <a:lstStyle/>
          <a:p>
            <a:pPr marL="0" indent="0" algn="just">
              <a:spcBef>
                <a:spcPts val="3400"/>
              </a:spcBef>
              <a:buNone/>
            </a:pPr>
            <a:r>
              <a:rPr lang="fr-FR" sz="3600" dirty="0"/>
              <a:t>1. Les lois dites de bioéthique : de 1994 à 2018</a:t>
            </a:r>
          </a:p>
          <a:p>
            <a:pPr marL="0" indent="0" algn="just">
              <a:spcBef>
                <a:spcPts val="3400"/>
              </a:spcBef>
              <a:buNone/>
            </a:pPr>
            <a:r>
              <a:rPr lang="fr-FR" sz="3600" dirty="0"/>
              <a:t>2. Quelle société voulons-nous ? La liberté, l’égalité et la fraternité questionnées</a:t>
            </a:r>
          </a:p>
          <a:p>
            <a:pPr marL="0" indent="0" algn="just">
              <a:spcBef>
                <a:spcPts val="3400"/>
              </a:spcBef>
              <a:buNone/>
            </a:pPr>
            <a:r>
              <a:rPr lang="fr-FR" sz="3600" dirty="0"/>
              <a:t>3. Liberté, égalité, fraternité : une lecture chrétienne de la devise républicaine</a:t>
            </a:r>
          </a:p>
        </p:txBody>
      </p:sp>
    </p:spTree>
    <p:extLst>
      <p:ext uri="{BB962C8B-B14F-4D97-AF65-F5344CB8AC3E}">
        <p14:creationId xmlns:p14="http://schemas.microsoft.com/office/powerpoint/2010/main" val="14547553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D67D725-559C-2941-AD65-4BC5DBB08524}"/>
              </a:ext>
            </a:extLst>
          </p:cNvPr>
          <p:cNvSpPr>
            <a:spLocks noGrp="1"/>
          </p:cNvSpPr>
          <p:nvPr>
            <p:ph idx="1"/>
          </p:nvPr>
        </p:nvSpPr>
        <p:spPr>
          <a:xfrm>
            <a:off x="1785769" y="1043492"/>
            <a:ext cx="9728499" cy="6239434"/>
          </a:xfrm>
        </p:spPr>
        <p:txBody>
          <a:bodyPr>
            <a:normAutofit/>
          </a:bodyPr>
          <a:lstStyle/>
          <a:p>
            <a:r>
              <a:rPr lang="fr-FR" dirty="0"/>
              <a:t>Procréation et société</a:t>
            </a:r>
          </a:p>
          <a:p>
            <a:pPr lvl="1">
              <a:spcBef>
                <a:spcPts val="0"/>
              </a:spcBef>
            </a:pPr>
            <a:r>
              <a:rPr lang="fr-FR" dirty="0"/>
              <a:t>Différences profondes sur la question de l’ouverture de l’AMP aux couples de femmes ou aux femmes seules : pour les uns, c’est un principe d’égalité des droits entre couples mariés indépendamment de l’orientation sexuelle (principe d’autonomie) ; pour les autres, les droits de l’enfant priment avec devoir d’avoir un père : la médecine a pour mission le soin et seulement le soin</a:t>
            </a:r>
          </a:p>
          <a:p>
            <a:pPr lvl="1">
              <a:spcBef>
                <a:spcPts val="0"/>
              </a:spcBef>
            </a:pPr>
            <a:r>
              <a:rPr lang="fr-FR" dirty="0"/>
              <a:t>Rappel de l’importance d’une structure familiale aujourd’hui diverse, réalité du désir d’enfant, conscience et responsabilité parentale</a:t>
            </a:r>
          </a:p>
          <a:p>
            <a:pPr lvl="1">
              <a:spcBef>
                <a:spcPts val="0"/>
              </a:spcBef>
            </a:pPr>
            <a:r>
              <a:rPr lang="fr-FR" dirty="0"/>
              <a:t>Gratuité du don de gamète, question de l’anonymat du don, refus de marchandisation du corps (refus de la GPA)</a:t>
            </a:r>
          </a:p>
          <a:p>
            <a:r>
              <a:rPr lang="fr-FR" b="1" dirty="0"/>
              <a:t>Prise en charge de la fin de vie</a:t>
            </a:r>
          </a:p>
          <a:p>
            <a:pPr lvl="1">
              <a:spcBef>
                <a:spcPts val="0"/>
              </a:spcBef>
            </a:pPr>
            <a:r>
              <a:rPr lang="fr-FR" b="1" dirty="0"/>
              <a:t>On meurt mal en France : réalité exprimée par un large consensus… nécessité de développer les soins palliatifs</a:t>
            </a:r>
          </a:p>
          <a:p>
            <a:pPr lvl="1">
              <a:spcBef>
                <a:spcPts val="0"/>
              </a:spcBef>
            </a:pPr>
            <a:r>
              <a:rPr lang="fr-FR" b="1" dirty="0"/>
              <a:t>Pas de consensus sur le suicide assisté ou l’euthanasie parmi les résultats du web, mais une large opposition des professionnels de santé et sociétés savantes à ces pratiques</a:t>
            </a:r>
          </a:p>
          <a:p>
            <a:pPr lvl="1">
              <a:spcBef>
                <a:spcPts val="0"/>
              </a:spcBef>
            </a:pPr>
            <a:r>
              <a:rPr lang="fr-FR" b="1" dirty="0"/>
              <a:t>Nécessité d’une attention aux plus vulnérables, socialement et physiquement dont la volonté et le consentement ne sont pas toujours respectés</a:t>
            </a:r>
          </a:p>
        </p:txBody>
      </p:sp>
      <p:sp>
        <p:nvSpPr>
          <p:cNvPr id="4" name="Titre 1">
            <a:extLst>
              <a:ext uri="{FF2B5EF4-FFF2-40B4-BE49-F238E27FC236}">
                <a16:creationId xmlns:a16="http://schemas.microsoft.com/office/drawing/2014/main" id="{E385E4D4-0E65-EE48-AA04-B4828BF2372E}"/>
              </a:ext>
            </a:extLst>
          </p:cNvPr>
          <p:cNvSpPr txBox="1">
            <a:spLocks/>
          </p:cNvSpPr>
          <p:nvPr/>
        </p:nvSpPr>
        <p:spPr>
          <a:xfrm>
            <a:off x="1645920" y="279864"/>
            <a:ext cx="6035040" cy="462414"/>
          </a:xfrm>
          <a:prstGeom prst="rect">
            <a:avLst/>
          </a:prstGeom>
        </p:spPr>
        <p:txBody>
          <a:bodyPr vert="horz" lIns="91440" tIns="45720" rIns="91440" bIns="45720" rtlCol="0" anchor="t">
            <a:normAutofit fontScale="325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7300" dirty="0"/>
              <a:t>Rapport de synthèse (6 juin 2018)</a:t>
            </a:r>
            <a:br>
              <a:rPr lang="fr-FR" sz="2000" dirty="0"/>
            </a:br>
            <a:endParaRPr lang="fr-FR" sz="1800" i="1" dirty="0"/>
          </a:p>
        </p:txBody>
      </p:sp>
    </p:spTree>
    <p:extLst>
      <p:ext uri="{BB962C8B-B14F-4D97-AF65-F5344CB8AC3E}">
        <p14:creationId xmlns:p14="http://schemas.microsoft.com/office/powerpoint/2010/main" val="3754286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877FDDA-21DF-264F-BC6B-74FD3738B7CA}"/>
              </a:ext>
            </a:extLst>
          </p:cNvPr>
          <p:cNvSpPr>
            <a:spLocks noGrp="1"/>
          </p:cNvSpPr>
          <p:nvPr>
            <p:ph idx="1"/>
          </p:nvPr>
        </p:nvSpPr>
        <p:spPr>
          <a:xfrm>
            <a:off x="1592131" y="344245"/>
            <a:ext cx="10273553" cy="6325496"/>
          </a:xfrm>
        </p:spPr>
        <p:txBody>
          <a:bodyPr>
            <a:normAutofit fontScale="92500" lnSpcReduction="20000"/>
          </a:bodyPr>
          <a:lstStyle/>
          <a:p>
            <a:r>
              <a:rPr lang="fr-FR" b="1" dirty="0"/>
              <a:t>Cellules souches et recherche embryonnaire</a:t>
            </a:r>
          </a:p>
          <a:p>
            <a:pPr lvl="1">
              <a:spcBef>
                <a:spcPts val="0"/>
              </a:spcBef>
            </a:pPr>
            <a:r>
              <a:rPr lang="fr-FR" b="1" dirty="0"/>
              <a:t>Positions divergentes : retour d’une interdiction de la recherche </a:t>
            </a:r>
            <a:r>
              <a:rPr lang="fr-FR" b="1" i="1" dirty="0"/>
              <a:t>vs</a:t>
            </a:r>
            <a:r>
              <a:rPr lang="fr-FR" b="1" dirty="0"/>
              <a:t> poursuite des recherches</a:t>
            </a:r>
          </a:p>
          <a:p>
            <a:pPr lvl="1">
              <a:spcBef>
                <a:spcPts val="0"/>
              </a:spcBef>
            </a:pPr>
            <a:r>
              <a:rPr lang="fr-FR" b="1" dirty="0"/>
              <a:t>Questions des alternatives : cellules </a:t>
            </a:r>
            <a:r>
              <a:rPr lang="fr-FR" b="1" dirty="0" err="1"/>
              <a:t>iPS</a:t>
            </a:r>
            <a:endParaRPr lang="fr-FR" b="1" dirty="0"/>
          </a:p>
          <a:p>
            <a:pPr lvl="1">
              <a:spcBef>
                <a:spcPts val="0"/>
              </a:spcBef>
            </a:pPr>
            <a:r>
              <a:rPr lang="fr-FR" b="1" dirty="0"/>
              <a:t>Risque de fragilisation du rapport au début de la vie : embryon vu comme un moyen et non comme une fin</a:t>
            </a:r>
          </a:p>
          <a:p>
            <a:r>
              <a:rPr lang="fr-FR" dirty="0"/>
              <a:t>Examen génétique et médecine génomique</a:t>
            </a:r>
          </a:p>
          <a:p>
            <a:pPr lvl="1">
              <a:spcBef>
                <a:spcPts val="0"/>
              </a:spcBef>
            </a:pPr>
            <a:r>
              <a:rPr lang="fr-FR" dirty="0"/>
              <a:t>Nécessité d’une information sur ce que sont (ou ne sont pas) les examens génétiques</a:t>
            </a:r>
          </a:p>
          <a:p>
            <a:pPr lvl="1">
              <a:spcBef>
                <a:spcPts val="0"/>
              </a:spcBef>
            </a:pPr>
            <a:r>
              <a:rPr lang="fr-FR" dirty="0"/>
              <a:t>Nécessité d’un accompagnement et d’un encadrement des pratiques (annonce des résultats)</a:t>
            </a:r>
          </a:p>
          <a:p>
            <a:pPr lvl="1">
              <a:spcBef>
                <a:spcPts val="0"/>
              </a:spcBef>
            </a:pPr>
            <a:r>
              <a:rPr lang="fr-FR" dirty="0"/>
              <a:t>Question du handicap</a:t>
            </a:r>
          </a:p>
          <a:p>
            <a:r>
              <a:rPr lang="fr-FR" dirty="0"/>
              <a:t>Dons et transplantations d’organes </a:t>
            </a:r>
          </a:p>
          <a:p>
            <a:pPr lvl="1">
              <a:spcBef>
                <a:spcPts val="0"/>
              </a:spcBef>
            </a:pPr>
            <a:r>
              <a:rPr lang="fr-FR" dirty="0"/>
              <a:t>Question du consentement (exprimé sur la carte vitale ou DA?), gratuité et anonymat du don</a:t>
            </a:r>
          </a:p>
          <a:p>
            <a:pPr lvl="1">
              <a:spcBef>
                <a:spcPts val="0"/>
              </a:spcBef>
            </a:pPr>
            <a:r>
              <a:rPr lang="fr-FR" dirty="0"/>
              <a:t>Protéger et valoriser les donneurs vivants ; besoin de poursuivre l’information</a:t>
            </a:r>
          </a:p>
          <a:p>
            <a:r>
              <a:rPr lang="fr-FR" dirty="0"/>
              <a:t>Neurosciences</a:t>
            </a:r>
          </a:p>
          <a:p>
            <a:pPr lvl="1">
              <a:spcBef>
                <a:spcPts val="0"/>
              </a:spcBef>
            </a:pPr>
            <a:r>
              <a:rPr lang="fr-FR" dirty="0"/>
              <a:t>Éviter les dérives dans l’application des techniques issues des neurosciences dans les domaines extra-médicaux</a:t>
            </a:r>
          </a:p>
          <a:p>
            <a:r>
              <a:rPr lang="fr-FR" dirty="0"/>
              <a:t>Données de santé</a:t>
            </a:r>
          </a:p>
          <a:p>
            <a:pPr lvl="1">
              <a:spcBef>
                <a:spcPts val="0"/>
              </a:spcBef>
            </a:pPr>
            <a:r>
              <a:rPr lang="fr-FR" dirty="0"/>
              <a:t>Question du consentements de chacun : protection à la vie privée</a:t>
            </a:r>
          </a:p>
          <a:p>
            <a:pPr lvl="1">
              <a:spcBef>
                <a:spcPts val="0"/>
              </a:spcBef>
            </a:pPr>
            <a:r>
              <a:rPr lang="fr-FR" dirty="0"/>
              <a:t>L’exploitation des données ne doit pas se substituer à la décision humaine en matière de soin</a:t>
            </a:r>
          </a:p>
          <a:p>
            <a:r>
              <a:rPr lang="fr-FR" dirty="0"/>
              <a:t>Intelligence artificielle et robotisation</a:t>
            </a:r>
          </a:p>
          <a:p>
            <a:pPr lvl="1">
              <a:spcBef>
                <a:spcPts val="0"/>
              </a:spcBef>
            </a:pPr>
            <a:r>
              <a:rPr lang="fr-FR" dirty="0"/>
              <a:t>Risque de déshumanisation de la médecine : l’homme doit garder la main, la décision finale, le contrôle</a:t>
            </a:r>
          </a:p>
          <a:p>
            <a:pPr lvl="1">
              <a:spcBef>
                <a:spcPts val="0"/>
              </a:spcBef>
            </a:pPr>
            <a:r>
              <a:rPr lang="fr-FR" dirty="0"/>
              <a:t>Nécessité de définir la chaîne des responsabilités : qui sera responsable en cas de défaillance des machines ?</a:t>
            </a:r>
          </a:p>
          <a:p>
            <a:r>
              <a:rPr lang="fr-FR" dirty="0"/>
              <a:t>Santé et environnement</a:t>
            </a:r>
          </a:p>
          <a:p>
            <a:pPr lvl="1">
              <a:spcBef>
                <a:spcPts val="0"/>
              </a:spcBef>
            </a:pPr>
            <a:r>
              <a:rPr lang="fr-FR" dirty="0"/>
              <a:t>Prise en compte des facteurs environnementaux dans la politique de santé</a:t>
            </a:r>
          </a:p>
          <a:p>
            <a:pPr lvl="1">
              <a:spcBef>
                <a:spcPts val="0"/>
              </a:spcBef>
            </a:pPr>
            <a:r>
              <a:rPr lang="fr-FR" dirty="0"/>
              <a:t>Obligation de transparence des chercheurs (éviter tout intérêt financier… question des lobbies ?)</a:t>
            </a:r>
          </a:p>
        </p:txBody>
      </p:sp>
    </p:spTree>
    <p:extLst>
      <p:ext uri="{BB962C8B-B14F-4D97-AF65-F5344CB8AC3E}">
        <p14:creationId xmlns:p14="http://schemas.microsoft.com/office/powerpoint/2010/main" val="2227977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877FDDA-21DF-264F-BC6B-74FD3738B7CA}"/>
              </a:ext>
            </a:extLst>
          </p:cNvPr>
          <p:cNvSpPr>
            <a:spLocks noGrp="1"/>
          </p:cNvSpPr>
          <p:nvPr>
            <p:ph idx="1"/>
          </p:nvPr>
        </p:nvSpPr>
        <p:spPr>
          <a:xfrm>
            <a:off x="1592131" y="344245"/>
            <a:ext cx="10273553" cy="6325496"/>
          </a:xfrm>
        </p:spPr>
        <p:txBody>
          <a:bodyPr>
            <a:normAutofit fontScale="92500" lnSpcReduction="20000"/>
          </a:bodyPr>
          <a:lstStyle/>
          <a:p>
            <a:r>
              <a:rPr lang="fr-FR" dirty="0"/>
              <a:t>Cellules souches et recherche embryonnaire</a:t>
            </a:r>
          </a:p>
          <a:p>
            <a:pPr lvl="1">
              <a:spcBef>
                <a:spcPts val="0"/>
              </a:spcBef>
            </a:pPr>
            <a:r>
              <a:rPr lang="fr-FR" dirty="0"/>
              <a:t>Positions divergentes : retour d’une interdiction de la recherche </a:t>
            </a:r>
            <a:r>
              <a:rPr lang="fr-FR" i="1" dirty="0"/>
              <a:t>vs</a:t>
            </a:r>
            <a:r>
              <a:rPr lang="fr-FR" dirty="0"/>
              <a:t> poursuite des recherches</a:t>
            </a:r>
          </a:p>
          <a:p>
            <a:pPr lvl="1">
              <a:spcBef>
                <a:spcPts val="0"/>
              </a:spcBef>
            </a:pPr>
            <a:r>
              <a:rPr lang="fr-FR" dirty="0"/>
              <a:t>Questions des alternatives : cellules </a:t>
            </a:r>
            <a:r>
              <a:rPr lang="fr-FR" dirty="0" err="1"/>
              <a:t>iPS</a:t>
            </a:r>
            <a:endParaRPr lang="fr-FR" dirty="0"/>
          </a:p>
          <a:p>
            <a:pPr lvl="1">
              <a:spcBef>
                <a:spcPts val="0"/>
              </a:spcBef>
            </a:pPr>
            <a:r>
              <a:rPr lang="fr-FR" dirty="0"/>
              <a:t>Risque de fragilisation du rapport au début de la vie : embryon vu comme un moyen et non comme une fin</a:t>
            </a:r>
          </a:p>
          <a:p>
            <a:r>
              <a:rPr lang="fr-FR" b="1" dirty="0"/>
              <a:t>Examen génétique et médecine génomique</a:t>
            </a:r>
          </a:p>
          <a:p>
            <a:pPr lvl="1">
              <a:spcBef>
                <a:spcPts val="0"/>
              </a:spcBef>
            </a:pPr>
            <a:r>
              <a:rPr lang="fr-FR" b="1" dirty="0"/>
              <a:t>Nécessité d’une information sur ce que sont (ou ne sont pas) les examens génétiques</a:t>
            </a:r>
          </a:p>
          <a:p>
            <a:pPr lvl="1">
              <a:spcBef>
                <a:spcPts val="0"/>
              </a:spcBef>
            </a:pPr>
            <a:r>
              <a:rPr lang="fr-FR" b="1" dirty="0"/>
              <a:t>Nécessité d’un accompagnement et d’un encadrement des pratiques (annonce des résultats)</a:t>
            </a:r>
          </a:p>
          <a:p>
            <a:pPr lvl="1">
              <a:spcBef>
                <a:spcPts val="0"/>
              </a:spcBef>
            </a:pPr>
            <a:r>
              <a:rPr lang="fr-FR" b="1" dirty="0"/>
              <a:t>Question du handicap</a:t>
            </a:r>
          </a:p>
          <a:p>
            <a:r>
              <a:rPr lang="fr-FR" dirty="0"/>
              <a:t>Dons et transplantations d’organes </a:t>
            </a:r>
          </a:p>
          <a:p>
            <a:pPr lvl="1">
              <a:spcBef>
                <a:spcPts val="0"/>
              </a:spcBef>
            </a:pPr>
            <a:r>
              <a:rPr lang="fr-FR" dirty="0"/>
              <a:t>Question du consentement (exprimé sur la carte vitale ou DA?), gratuité et anonymat du don</a:t>
            </a:r>
          </a:p>
          <a:p>
            <a:pPr lvl="1">
              <a:spcBef>
                <a:spcPts val="0"/>
              </a:spcBef>
            </a:pPr>
            <a:r>
              <a:rPr lang="fr-FR" dirty="0"/>
              <a:t>Protéger et valoriser les donneurs vivants ; besoin de poursuivre l’information</a:t>
            </a:r>
          </a:p>
          <a:p>
            <a:r>
              <a:rPr lang="fr-FR" dirty="0"/>
              <a:t>Neurosciences</a:t>
            </a:r>
          </a:p>
          <a:p>
            <a:pPr lvl="1">
              <a:spcBef>
                <a:spcPts val="0"/>
              </a:spcBef>
            </a:pPr>
            <a:r>
              <a:rPr lang="fr-FR" dirty="0"/>
              <a:t>Éviter les dérives dans l’application des techniques issues des neurosciences dans les domaines extra-médicaux</a:t>
            </a:r>
          </a:p>
          <a:p>
            <a:r>
              <a:rPr lang="fr-FR" dirty="0"/>
              <a:t>Données de santé</a:t>
            </a:r>
          </a:p>
          <a:p>
            <a:pPr lvl="1">
              <a:spcBef>
                <a:spcPts val="0"/>
              </a:spcBef>
            </a:pPr>
            <a:r>
              <a:rPr lang="fr-FR" dirty="0"/>
              <a:t>Question du consentements de chacun : protection à la vie privée</a:t>
            </a:r>
          </a:p>
          <a:p>
            <a:pPr lvl="1">
              <a:spcBef>
                <a:spcPts val="0"/>
              </a:spcBef>
            </a:pPr>
            <a:r>
              <a:rPr lang="fr-FR" dirty="0"/>
              <a:t>L’exploitation des données ne doit pas se substituer à la décision humaine en matière de soin</a:t>
            </a:r>
          </a:p>
          <a:p>
            <a:r>
              <a:rPr lang="fr-FR" dirty="0"/>
              <a:t>Intelligence artificielle et robotisation</a:t>
            </a:r>
          </a:p>
          <a:p>
            <a:pPr lvl="1">
              <a:spcBef>
                <a:spcPts val="0"/>
              </a:spcBef>
            </a:pPr>
            <a:r>
              <a:rPr lang="fr-FR" dirty="0"/>
              <a:t>Risque de déshumanisation de la médecine : l’homme doit garder la main, la décision finale, le contrôle</a:t>
            </a:r>
          </a:p>
          <a:p>
            <a:pPr lvl="1">
              <a:spcBef>
                <a:spcPts val="0"/>
              </a:spcBef>
            </a:pPr>
            <a:r>
              <a:rPr lang="fr-FR" dirty="0"/>
              <a:t>Nécessité de définir la chaîne des responsabilités : qui sera responsable en cas de défaillance des machines ?</a:t>
            </a:r>
          </a:p>
          <a:p>
            <a:r>
              <a:rPr lang="fr-FR" dirty="0"/>
              <a:t>Santé et environnement</a:t>
            </a:r>
          </a:p>
          <a:p>
            <a:pPr lvl="1">
              <a:spcBef>
                <a:spcPts val="0"/>
              </a:spcBef>
            </a:pPr>
            <a:r>
              <a:rPr lang="fr-FR" dirty="0"/>
              <a:t>Prise en compte des facteurs environnementaux dans la politique de santé</a:t>
            </a:r>
          </a:p>
          <a:p>
            <a:pPr lvl="1">
              <a:spcBef>
                <a:spcPts val="0"/>
              </a:spcBef>
            </a:pPr>
            <a:r>
              <a:rPr lang="fr-FR" dirty="0"/>
              <a:t>Obligation de transparence des chercheurs (éviter tout intérêt financier… question des lobbies ?)</a:t>
            </a:r>
          </a:p>
        </p:txBody>
      </p:sp>
    </p:spTree>
    <p:extLst>
      <p:ext uri="{BB962C8B-B14F-4D97-AF65-F5344CB8AC3E}">
        <p14:creationId xmlns:p14="http://schemas.microsoft.com/office/powerpoint/2010/main" val="3466333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877FDDA-21DF-264F-BC6B-74FD3738B7CA}"/>
              </a:ext>
            </a:extLst>
          </p:cNvPr>
          <p:cNvSpPr>
            <a:spLocks noGrp="1"/>
          </p:cNvSpPr>
          <p:nvPr>
            <p:ph idx="1"/>
          </p:nvPr>
        </p:nvSpPr>
        <p:spPr>
          <a:xfrm>
            <a:off x="1592131" y="344245"/>
            <a:ext cx="10273553" cy="6325496"/>
          </a:xfrm>
        </p:spPr>
        <p:txBody>
          <a:bodyPr>
            <a:normAutofit fontScale="92500" lnSpcReduction="20000"/>
          </a:bodyPr>
          <a:lstStyle/>
          <a:p>
            <a:r>
              <a:rPr lang="fr-FR" dirty="0"/>
              <a:t>Cellules souches et recherche embryonnaire</a:t>
            </a:r>
          </a:p>
          <a:p>
            <a:pPr lvl="1">
              <a:spcBef>
                <a:spcPts val="0"/>
              </a:spcBef>
            </a:pPr>
            <a:r>
              <a:rPr lang="fr-FR" dirty="0"/>
              <a:t>Positions divergentes : retour d’une interdiction de la recherche </a:t>
            </a:r>
            <a:r>
              <a:rPr lang="fr-FR" i="1" dirty="0"/>
              <a:t>vs</a:t>
            </a:r>
            <a:r>
              <a:rPr lang="fr-FR" dirty="0"/>
              <a:t> poursuite des recherches</a:t>
            </a:r>
          </a:p>
          <a:p>
            <a:pPr lvl="1">
              <a:spcBef>
                <a:spcPts val="0"/>
              </a:spcBef>
            </a:pPr>
            <a:r>
              <a:rPr lang="fr-FR" dirty="0"/>
              <a:t>Questions des alternatives : cellules </a:t>
            </a:r>
            <a:r>
              <a:rPr lang="fr-FR" dirty="0" err="1"/>
              <a:t>iPS</a:t>
            </a:r>
            <a:endParaRPr lang="fr-FR" dirty="0"/>
          </a:p>
          <a:p>
            <a:pPr lvl="1">
              <a:spcBef>
                <a:spcPts val="0"/>
              </a:spcBef>
            </a:pPr>
            <a:r>
              <a:rPr lang="fr-FR" dirty="0"/>
              <a:t>Risque de fragilisation du rapport au début de la vie : embryon vu comme un moyen et non comme une fin</a:t>
            </a:r>
          </a:p>
          <a:p>
            <a:r>
              <a:rPr lang="fr-FR" dirty="0"/>
              <a:t>Examen génétique et médecine génomique</a:t>
            </a:r>
          </a:p>
          <a:p>
            <a:pPr lvl="1">
              <a:spcBef>
                <a:spcPts val="0"/>
              </a:spcBef>
            </a:pPr>
            <a:r>
              <a:rPr lang="fr-FR" dirty="0"/>
              <a:t>Nécessité d’une information sur ce que sont (ou ne sont pas) les examens génétiques</a:t>
            </a:r>
          </a:p>
          <a:p>
            <a:pPr lvl="1">
              <a:spcBef>
                <a:spcPts val="0"/>
              </a:spcBef>
            </a:pPr>
            <a:r>
              <a:rPr lang="fr-FR" dirty="0"/>
              <a:t>Nécessité d’un accompagnement et d’un encadrement des pratiques (annonce des résultats)</a:t>
            </a:r>
          </a:p>
          <a:p>
            <a:pPr lvl="1">
              <a:spcBef>
                <a:spcPts val="0"/>
              </a:spcBef>
            </a:pPr>
            <a:r>
              <a:rPr lang="fr-FR" dirty="0"/>
              <a:t>Question du handicap</a:t>
            </a:r>
          </a:p>
          <a:p>
            <a:r>
              <a:rPr lang="fr-FR" b="1" dirty="0"/>
              <a:t>Dons et transplantations d’organes </a:t>
            </a:r>
          </a:p>
          <a:p>
            <a:pPr lvl="1">
              <a:spcBef>
                <a:spcPts val="0"/>
              </a:spcBef>
            </a:pPr>
            <a:r>
              <a:rPr lang="fr-FR" b="1" dirty="0"/>
              <a:t>Question du consentement (exprimé sur la carte vitale ou DA?), gratuité et anonymat du don</a:t>
            </a:r>
          </a:p>
          <a:p>
            <a:pPr lvl="1">
              <a:spcBef>
                <a:spcPts val="0"/>
              </a:spcBef>
            </a:pPr>
            <a:r>
              <a:rPr lang="fr-FR" b="1" dirty="0"/>
              <a:t>Protéger et valoriser les donneurs vivants ; besoin de poursuivre l’information</a:t>
            </a:r>
          </a:p>
          <a:p>
            <a:r>
              <a:rPr lang="fr-FR" dirty="0"/>
              <a:t>Neurosciences</a:t>
            </a:r>
          </a:p>
          <a:p>
            <a:pPr lvl="1">
              <a:spcBef>
                <a:spcPts val="0"/>
              </a:spcBef>
            </a:pPr>
            <a:r>
              <a:rPr lang="fr-FR" dirty="0"/>
              <a:t>Éviter les dérives dans l’application des techniques issues des neurosciences dans les domaines extra-médicaux</a:t>
            </a:r>
          </a:p>
          <a:p>
            <a:r>
              <a:rPr lang="fr-FR" dirty="0"/>
              <a:t>Données de santé</a:t>
            </a:r>
          </a:p>
          <a:p>
            <a:pPr lvl="1">
              <a:spcBef>
                <a:spcPts val="0"/>
              </a:spcBef>
            </a:pPr>
            <a:r>
              <a:rPr lang="fr-FR" dirty="0"/>
              <a:t>Question du consentements de chacun : protection à la vie privée</a:t>
            </a:r>
          </a:p>
          <a:p>
            <a:pPr lvl="1">
              <a:spcBef>
                <a:spcPts val="0"/>
              </a:spcBef>
            </a:pPr>
            <a:r>
              <a:rPr lang="fr-FR" dirty="0"/>
              <a:t>L’exploitation des données ne doit pas se substituer à la décision humaine en matière de soin</a:t>
            </a:r>
          </a:p>
          <a:p>
            <a:r>
              <a:rPr lang="fr-FR" dirty="0"/>
              <a:t>Intelligence artificielle et robotisation</a:t>
            </a:r>
          </a:p>
          <a:p>
            <a:pPr lvl="1">
              <a:spcBef>
                <a:spcPts val="0"/>
              </a:spcBef>
            </a:pPr>
            <a:r>
              <a:rPr lang="fr-FR" dirty="0"/>
              <a:t>Risque de déshumanisation de la médecine : l’homme doit garder la main, la décision finale, le contrôle</a:t>
            </a:r>
          </a:p>
          <a:p>
            <a:pPr lvl="1">
              <a:spcBef>
                <a:spcPts val="0"/>
              </a:spcBef>
            </a:pPr>
            <a:r>
              <a:rPr lang="fr-FR" dirty="0"/>
              <a:t>Nécessité de définir la chaîne des responsabilités : qui sera responsable en cas de défaillance des machines ?</a:t>
            </a:r>
          </a:p>
          <a:p>
            <a:r>
              <a:rPr lang="fr-FR" dirty="0"/>
              <a:t>Santé et environnement</a:t>
            </a:r>
          </a:p>
          <a:p>
            <a:pPr lvl="1">
              <a:spcBef>
                <a:spcPts val="0"/>
              </a:spcBef>
            </a:pPr>
            <a:r>
              <a:rPr lang="fr-FR" dirty="0"/>
              <a:t>Prise en compte des facteurs environnementaux dans la politique de santé</a:t>
            </a:r>
          </a:p>
          <a:p>
            <a:pPr lvl="1">
              <a:spcBef>
                <a:spcPts val="0"/>
              </a:spcBef>
            </a:pPr>
            <a:r>
              <a:rPr lang="fr-FR" dirty="0"/>
              <a:t>Obligation de transparence des chercheurs (éviter tout intérêt financier… question des lobbies ?)</a:t>
            </a:r>
          </a:p>
        </p:txBody>
      </p:sp>
    </p:spTree>
    <p:extLst>
      <p:ext uri="{BB962C8B-B14F-4D97-AF65-F5344CB8AC3E}">
        <p14:creationId xmlns:p14="http://schemas.microsoft.com/office/powerpoint/2010/main" val="3932299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877FDDA-21DF-264F-BC6B-74FD3738B7CA}"/>
              </a:ext>
            </a:extLst>
          </p:cNvPr>
          <p:cNvSpPr>
            <a:spLocks noGrp="1"/>
          </p:cNvSpPr>
          <p:nvPr>
            <p:ph idx="1"/>
          </p:nvPr>
        </p:nvSpPr>
        <p:spPr>
          <a:xfrm>
            <a:off x="1592131" y="344245"/>
            <a:ext cx="10273553" cy="6325496"/>
          </a:xfrm>
        </p:spPr>
        <p:txBody>
          <a:bodyPr>
            <a:normAutofit fontScale="92500" lnSpcReduction="20000"/>
          </a:bodyPr>
          <a:lstStyle/>
          <a:p>
            <a:r>
              <a:rPr lang="fr-FR" dirty="0"/>
              <a:t>Cellules souches et recherche embryonnaire</a:t>
            </a:r>
          </a:p>
          <a:p>
            <a:pPr lvl="1">
              <a:spcBef>
                <a:spcPts val="0"/>
              </a:spcBef>
            </a:pPr>
            <a:r>
              <a:rPr lang="fr-FR" dirty="0"/>
              <a:t>Positions divergentes : retour d’une interdiction de la recherche </a:t>
            </a:r>
            <a:r>
              <a:rPr lang="fr-FR" i="1" dirty="0"/>
              <a:t>vs</a:t>
            </a:r>
            <a:r>
              <a:rPr lang="fr-FR" dirty="0"/>
              <a:t> poursuite des recherches</a:t>
            </a:r>
          </a:p>
          <a:p>
            <a:pPr lvl="1">
              <a:spcBef>
                <a:spcPts val="0"/>
              </a:spcBef>
            </a:pPr>
            <a:r>
              <a:rPr lang="fr-FR" dirty="0"/>
              <a:t>Questions des alternatives : cellules </a:t>
            </a:r>
            <a:r>
              <a:rPr lang="fr-FR" dirty="0" err="1"/>
              <a:t>iPS</a:t>
            </a:r>
            <a:endParaRPr lang="fr-FR" dirty="0"/>
          </a:p>
          <a:p>
            <a:pPr lvl="1">
              <a:spcBef>
                <a:spcPts val="0"/>
              </a:spcBef>
            </a:pPr>
            <a:r>
              <a:rPr lang="fr-FR" dirty="0"/>
              <a:t>Risque de fragilisation du rapport au début de la vie : embryon vu comme un moyen et non comme une fin</a:t>
            </a:r>
          </a:p>
          <a:p>
            <a:r>
              <a:rPr lang="fr-FR" dirty="0"/>
              <a:t>Examen génétique et médecine génomique</a:t>
            </a:r>
          </a:p>
          <a:p>
            <a:pPr lvl="1">
              <a:spcBef>
                <a:spcPts val="0"/>
              </a:spcBef>
            </a:pPr>
            <a:r>
              <a:rPr lang="fr-FR" dirty="0"/>
              <a:t>Nécessité d’une information sur ce que sont (ou ne sont pas) les examens génétiques</a:t>
            </a:r>
          </a:p>
          <a:p>
            <a:pPr lvl="1">
              <a:spcBef>
                <a:spcPts val="0"/>
              </a:spcBef>
            </a:pPr>
            <a:r>
              <a:rPr lang="fr-FR" dirty="0"/>
              <a:t>Nécessité d’un accompagnement et d’un encadrement des pratiques (annonce des résultats)</a:t>
            </a:r>
          </a:p>
          <a:p>
            <a:pPr lvl="1">
              <a:spcBef>
                <a:spcPts val="0"/>
              </a:spcBef>
            </a:pPr>
            <a:r>
              <a:rPr lang="fr-FR" dirty="0"/>
              <a:t>Question du handicap</a:t>
            </a:r>
          </a:p>
          <a:p>
            <a:r>
              <a:rPr lang="fr-FR" dirty="0"/>
              <a:t>Dons et transplantations d’organes </a:t>
            </a:r>
          </a:p>
          <a:p>
            <a:pPr lvl="1">
              <a:spcBef>
                <a:spcPts val="0"/>
              </a:spcBef>
            </a:pPr>
            <a:r>
              <a:rPr lang="fr-FR" dirty="0"/>
              <a:t>Question du consentement (exprimé sur la carte vitale ou DA?), gratuité et anonymat du don</a:t>
            </a:r>
          </a:p>
          <a:p>
            <a:pPr lvl="1">
              <a:spcBef>
                <a:spcPts val="0"/>
              </a:spcBef>
            </a:pPr>
            <a:r>
              <a:rPr lang="fr-FR" dirty="0"/>
              <a:t>Protéger et valoriser les donneurs vivants ; besoin de poursuivre l’information</a:t>
            </a:r>
          </a:p>
          <a:p>
            <a:r>
              <a:rPr lang="fr-FR" b="1" dirty="0"/>
              <a:t>Neurosciences</a:t>
            </a:r>
          </a:p>
          <a:p>
            <a:pPr lvl="1">
              <a:spcBef>
                <a:spcPts val="0"/>
              </a:spcBef>
            </a:pPr>
            <a:r>
              <a:rPr lang="fr-FR" b="1" dirty="0"/>
              <a:t>Éviter les dérives dans l’application des techniques issues des neurosciences dans les domaines extra-médicaux</a:t>
            </a:r>
          </a:p>
          <a:p>
            <a:r>
              <a:rPr lang="fr-FR" dirty="0"/>
              <a:t>Données de santé</a:t>
            </a:r>
          </a:p>
          <a:p>
            <a:pPr lvl="1">
              <a:spcBef>
                <a:spcPts val="0"/>
              </a:spcBef>
            </a:pPr>
            <a:r>
              <a:rPr lang="fr-FR" dirty="0"/>
              <a:t>Question du consentements de chacun : protection à la vie privée</a:t>
            </a:r>
          </a:p>
          <a:p>
            <a:pPr lvl="1">
              <a:spcBef>
                <a:spcPts val="0"/>
              </a:spcBef>
            </a:pPr>
            <a:r>
              <a:rPr lang="fr-FR" dirty="0"/>
              <a:t>L’exploitation des données ne doit pas se substituer à la décision humaine en matière de soin</a:t>
            </a:r>
          </a:p>
          <a:p>
            <a:r>
              <a:rPr lang="fr-FR" dirty="0"/>
              <a:t>Intelligence artificielle et robotisation</a:t>
            </a:r>
          </a:p>
          <a:p>
            <a:pPr lvl="1">
              <a:spcBef>
                <a:spcPts val="0"/>
              </a:spcBef>
            </a:pPr>
            <a:r>
              <a:rPr lang="fr-FR" dirty="0"/>
              <a:t>Risque de déshumanisation de la médecine : l’homme doit garder la main, la décision finale, le contrôle</a:t>
            </a:r>
          </a:p>
          <a:p>
            <a:pPr lvl="1">
              <a:spcBef>
                <a:spcPts val="0"/>
              </a:spcBef>
            </a:pPr>
            <a:r>
              <a:rPr lang="fr-FR" dirty="0"/>
              <a:t>Nécessité de définir la chaîne des responsabilités : qui sera responsable en cas de défaillance des machines ?</a:t>
            </a:r>
          </a:p>
          <a:p>
            <a:r>
              <a:rPr lang="fr-FR" dirty="0"/>
              <a:t>Santé et environnement</a:t>
            </a:r>
          </a:p>
          <a:p>
            <a:pPr lvl="1">
              <a:spcBef>
                <a:spcPts val="0"/>
              </a:spcBef>
            </a:pPr>
            <a:r>
              <a:rPr lang="fr-FR" dirty="0"/>
              <a:t>Prise en compte des facteurs environnementaux dans la politique de santé</a:t>
            </a:r>
          </a:p>
          <a:p>
            <a:pPr lvl="1">
              <a:spcBef>
                <a:spcPts val="0"/>
              </a:spcBef>
            </a:pPr>
            <a:r>
              <a:rPr lang="fr-FR" dirty="0"/>
              <a:t>Obligation de transparence des chercheurs (éviter tout intérêt financier… question des lobbies ?)</a:t>
            </a:r>
          </a:p>
        </p:txBody>
      </p:sp>
    </p:spTree>
    <p:extLst>
      <p:ext uri="{BB962C8B-B14F-4D97-AF65-F5344CB8AC3E}">
        <p14:creationId xmlns:p14="http://schemas.microsoft.com/office/powerpoint/2010/main" val="3314257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877FDDA-21DF-264F-BC6B-74FD3738B7CA}"/>
              </a:ext>
            </a:extLst>
          </p:cNvPr>
          <p:cNvSpPr>
            <a:spLocks noGrp="1"/>
          </p:cNvSpPr>
          <p:nvPr>
            <p:ph idx="1"/>
          </p:nvPr>
        </p:nvSpPr>
        <p:spPr>
          <a:xfrm>
            <a:off x="1592131" y="344245"/>
            <a:ext cx="10273553" cy="6325496"/>
          </a:xfrm>
        </p:spPr>
        <p:txBody>
          <a:bodyPr>
            <a:normAutofit fontScale="92500" lnSpcReduction="20000"/>
          </a:bodyPr>
          <a:lstStyle/>
          <a:p>
            <a:r>
              <a:rPr lang="fr-FR" dirty="0"/>
              <a:t>Cellules souches et recherche embryonnaire</a:t>
            </a:r>
          </a:p>
          <a:p>
            <a:pPr lvl="1">
              <a:spcBef>
                <a:spcPts val="0"/>
              </a:spcBef>
            </a:pPr>
            <a:r>
              <a:rPr lang="fr-FR" dirty="0"/>
              <a:t>Positions divergentes : retour d’une interdiction de la recherche </a:t>
            </a:r>
            <a:r>
              <a:rPr lang="fr-FR" i="1" dirty="0"/>
              <a:t>vs</a:t>
            </a:r>
            <a:r>
              <a:rPr lang="fr-FR" dirty="0"/>
              <a:t> poursuite des recherches</a:t>
            </a:r>
          </a:p>
          <a:p>
            <a:pPr lvl="1">
              <a:spcBef>
                <a:spcPts val="0"/>
              </a:spcBef>
            </a:pPr>
            <a:r>
              <a:rPr lang="fr-FR" dirty="0"/>
              <a:t>Questions des alternatives : cellules </a:t>
            </a:r>
            <a:r>
              <a:rPr lang="fr-FR" dirty="0" err="1"/>
              <a:t>iPS</a:t>
            </a:r>
            <a:endParaRPr lang="fr-FR" dirty="0"/>
          </a:p>
          <a:p>
            <a:pPr lvl="1">
              <a:spcBef>
                <a:spcPts val="0"/>
              </a:spcBef>
            </a:pPr>
            <a:r>
              <a:rPr lang="fr-FR" dirty="0"/>
              <a:t>Risque de fragilisation du rapport au début de la vie : embryon vu comme un moyen et non comme une fin</a:t>
            </a:r>
          </a:p>
          <a:p>
            <a:r>
              <a:rPr lang="fr-FR" dirty="0"/>
              <a:t>Examen génétique et médecine génomique</a:t>
            </a:r>
          </a:p>
          <a:p>
            <a:pPr lvl="1">
              <a:spcBef>
                <a:spcPts val="0"/>
              </a:spcBef>
            </a:pPr>
            <a:r>
              <a:rPr lang="fr-FR" dirty="0"/>
              <a:t>Nécessité d’une information sur ce que sont (ou ne sont pas) les examens génétiques</a:t>
            </a:r>
          </a:p>
          <a:p>
            <a:pPr lvl="1">
              <a:spcBef>
                <a:spcPts val="0"/>
              </a:spcBef>
            </a:pPr>
            <a:r>
              <a:rPr lang="fr-FR" dirty="0"/>
              <a:t>Nécessité d’un accompagnement et d’un encadrement des pratiques (annonce des résultats)</a:t>
            </a:r>
          </a:p>
          <a:p>
            <a:pPr lvl="1">
              <a:spcBef>
                <a:spcPts val="0"/>
              </a:spcBef>
            </a:pPr>
            <a:r>
              <a:rPr lang="fr-FR" dirty="0"/>
              <a:t>Question du handicap</a:t>
            </a:r>
          </a:p>
          <a:p>
            <a:r>
              <a:rPr lang="fr-FR" dirty="0"/>
              <a:t>Dons et transplantations d’organes </a:t>
            </a:r>
          </a:p>
          <a:p>
            <a:pPr lvl="1">
              <a:spcBef>
                <a:spcPts val="0"/>
              </a:spcBef>
            </a:pPr>
            <a:r>
              <a:rPr lang="fr-FR" dirty="0"/>
              <a:t>Question du consentement (exprimé sur la carte vitale ou DA?), gratuité et anonymat du don</a:t>
            </a:r>
          </a:p>
          <a:p>
            <a:pPr lvl="1">
              <a:spcBef>
                <a:spcPts val="0"/>
              </a:spcBef>
            </a:pPr>
            <a:r>
              <a:rPr lang="fr-FR" dirty="0"/>
              <a:t>Protéger et valoriser les donneurs vivants ; besoin de poursuivre l’information</a:t>
            </a:r>
          </a:p>
          <a:p>
            <a:r>
              <a:rPr lang="fr-FR" dirty="0"/>
              <a:t>Neurosciences</a:t>
            </a:r>
          </a:p>
          <a:p>
            <a:pPr lvl="1">
              <a:spcBef>
                <a:spcPts val="0"/>
              </a:spcBef>
            </a:pPr>
            <a:r>
              <a:rPr lang="fr-FR" dirty="0"/>
              <a:t>Éviter les dérives dans l’application des techniques issues des neurosciences dans les domaines extra-médicaux</a:t>
            </a:r>
          </a:p>
          <a:p>
            <a:r>
              <a:rPr lang="fr-FR" b="1" dirty="0"/>
              <a:t>Données de santé</a:t>
            </a:r>
          </a:p>
          <a:p>
            <a:pPr lvl="1">
              <a:spcBef>
                <a:spcPts val="0"/>
              </a:spcBef>
            </a:pPr>
            <a:r>
              <a:rPr lang="fr-FR" b="1" dirty="0"/>
              <a:t>Question du consentements de chacun : protection à la vie privée</a:t>
            </a:r>
          </a:p>
          <a:p>
            <a:pPr lvl="1">
              <a:spcBef>
                <a:spcPts val="0"/>
              </a:spcBef>
            </a:pPr>
            <a:r>
              <a:rPr lang="fr-FR" b="1" dirty="0"/>
              <a:t>L’exploitation des données ne doit pas se substituer à la décision humaine en matière de soin</a:t>
            </a:r>
          </a:p>
          <a:p>
            <a:r>
              <a:rPr lang="fr-FR" dirty="0"/>
              <a:t>Intelligence artificielle et robotisation</a:t>
            </a:r>
          </a:p>
          <a:p>
            <a:pPr lvl="1">
              <a:spcBef>
                <a:spcPts val="0"/>
              </a:spcBef>
            </a:pPr>
            <a:r>
              <a:rPr lang="fr-FR" dirty="0"/>
              <a:t>Risque de déshumanisation de la médecine : l’homme doit garder la main, la décision finale, le contrôle</a:t>
            </a:r>
          </a:p>
          <a:p>
            <a:pPr lvl="1">
              <a:spcBef>
                <a:spcPts val="0"/>
              </a:spcBef>
            </a:pPr>
            <a:r>
              <a:rPr lang="fr-FR" dirty="0"/>
              <a:t>Nécessité de définir la chaîne des responsabilités : qui sera responsable en cas de défaillance des machines ?</a:t>
            </a:r>
          </a:p>
          <a:p>
            <a:r>
              <a:rPr lang="fr-FR" dirty="0"/>
              <a:t>Santé et environnement</a:t>
            </a:r>
          </a:p>
          <a:p>
            <a:pPr lvl="1">
              <a:spcBef>
                <a:spcPts val="0"/>
              </a:spcBef>
            </a:pPr>
            <a:r>
              <a:rPr lang="fr-FR" dirty="0"/>
              <a:t>Prise en compte des facteurs environnementaux dans la politique de santé</a:t>
            </a:r>
          </a:p>
          <a:p>
            <a:pPr lvl="1">
              <a:spcBef>
                <a:spcPts val="0"/>
              </a:spcBef>
            </a:pPr>
            <a:r>
              <a:rPr lang="fr-FR" dirty="0"/>
              <a:t>Obligation de transparence des chercheurs (éviter tout intérêt financier… question des lobbies ?)</a:t>
            </a:r>
          </a:p>
        </p:txBody>
      </p:sp>
    </p:spTree>
    <p:extLst>
      <p:ext uri="{BB962C8B-B14F-4D97-AF65-F5344CB8AC3E}">
        <p14:creationId xmlns:p14="http://schemas.microsoft.com/office/powerpoint/2010/main" val="432923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877FDDA-21DF-264F-BC6B-74FD3738B7CA}"/>
              </a:ext>
            </a:extLst>
          </p:cNvPr>
          <p:cNvSpPr>
            <a:spLocks noGrp="1"/>
          </p:cNvSpPr>
          <p:nvPr>
            <p:ph idx="1"/>
          </p:nvPr>
        </p:nvSpPr>
        <p:spPr>
          <a:xfrm>
            <a:off x="1592131" y="344245"/>
            <a:ext cx="10273553" cy="6325496"/>
          </a:xfrm>
        </p:spPr>
        <p:txBody>
          <a:bodyPr>
            <a:normAutofit fontScale="92500" lnSpcReduction="20000"/>
          </a:bodyPr>
          <a:lstStyle/>
          <a:p>
            <a:r>
              <a:rPr lang="fr-FR" dirty="0"/>
              <a:t>Cellules souches et recherche embryonnaire</a:t>
            </a:r>
          </a:p>
          <a:p>
            <a:pPr lvl="1">
              <a:spcBef>
                <a:spcPts val="0"/>
              </a:spcBef>
            </a:pPr>
            <a:r>
              <a:rPr lang="fr-FR" dirty="0"/>
              <a:t>Positions divergentes : retour d’une interdiction de la recherche </a:t>
            </a:r>
            <a:r>
              <a:rPr lang="fr-FR" i="1" dirty="0"/>
              <a:t>vs</a:t>
            </a:r>
            <a:r>
              <a:rPr lang="fr-FR" dirty="0"/>
              <a:t> poursuite des recherches</a:t>
            </a:r>
          </a:p>
          <a:p>
            <a:pPr lvl="1">
              <a:spcBef>
                <a:spcPts val="0"/>
              </a:spcBef>
            </a:pPr>
            <a:r>
              <a:rPr lang="fr-FR" dirty="0"/>
              <a:t>Questions des alternatives : cellules </a:t>
            </a:r>
            <a:r>
              <a:rPr lang="fr-FR" dirty="0" err="1"/>
              <a:t>iPS</a:t>
            </a:r>
            <a:endParaRPr lang="fr-FR" dirty="0"/>
          </a:p>
          <a:p>
            <a:pPr lvl="1">
              <a:spcBef>
                <a:spcPts val="0"/>
              </a:spcBef>
            </a:pPr>
            <a:r>
              <a:rPr lang="fr-FR" dirty="0"/>
              <a:t>Risque de fragilisation du rapport au début de la vie : embryon vu comme un moyen et non comme une fin</a:t>
            </a:r>
          </a:p>
          <a:p>
            <a:r>
              <a:rPr lang="fr-FR" dirty="0"/>
              <a:t>Examen génétique et médecine génomique</a:t>
            </a:r>
          </a:p>
          <a:p>
            <a:pPr lvl="1">
              <a:spcBef>
                <a:spcPts val="0"/>
              </a:spcBef>
            </a:pPr>
            <a:r>
              <a:rPr lang="fr-FR" dirty="0"/>
              <a:t>Nécessité d’une information sur ce que sont (ou ne sont pas) les examens génétiques</a:t>
            </a:r>
          </a:p>
          <a:p>
            <a:pPr lvl="1">
              <a:spcBef>
                <a:spcPts val="0"/>
              </a:spcBef>
            </a:pPr>
            <a:r>
              <a:rPr lang="fr-FR" dirty="0"/>
              <a:t>Nécessité d’un accompagnement et d’un encadrement des pratiques (annonce des résultats)</a:t>
            </a:r>
          </a:p>
          <a:p>
            <a:pPr lvl="1">
              <a:spcBef>
                <a:spcPts val="0"/>
              </a:spcBef>
            </a:pPr>
            <a:r>
              <a:rPr lang="fr-FR" dirty="0"/>
              <a:t>Question du handicap</a:t>
            </a:r>
          </a:p>
          <a:p>
            <a:r>
              <a:rPr lang="fr-FR" dirty="0"/>
              <a:t>Dons et transplantations d’organes </a:t>
            </a:r>
          </a:p>
          <a:p>
            <a:pPr lvl="1">
              <a:spcBef>
                <a:spcPts val="0"/>
              </a:spcBef>
            </a:pPr>
            <a:r>
              <a:rPr lang="fr-FR" dirty="0"/>
              <a:t>Question du consentement (exprimé sur la carte vitale ou DA?), gratuité et anonymat du don</a:t>
            </a:r>
          </a:p>
          <a:p>
            <a:pPr lvl="1">
              <a:spcBef>
                <a:spcPts val="0"/>
              </a:spcBef>
            </a:pPr>
            <a:r>
              <a:rPr lang="fr-FR" dirty="0"/>
              <a:t>Protéger et valoriser les donneurs vivants ; besoin de poursuivre l’information</a:t>
            </a:r>
          </a:p>
          <a:p>
            <a:r>
              <a:rPr lang="fr-FR" dirty="0"/>
              <a:t>Neurosciences</a:t>
            </a:r>
          </a:p>
          <a:p>
            <a:pPr lvl="1">
              <a:spcBef>
                <a:spcPts val="0"/>
              </a:spcBef>
            </a:pPr>
            <a:r>
              <a:rPr lang="fr-FR" dirty="0"/>
              <a:t>Éviter les dérives dans l’application des techniques issues des neurosciences dans les domaines extra-médicaux</a:t>
            </a:r>
          </a:p>
          <a:p>
            <a:r>
              <a:rPr lang="fr-FR" dirty="0"/>
              <a:t>Données de santé</a:t>
            </a:r>
          </a:p>
          <a:p>
            <a:pPr lvl="1">
              <a:spcBef>
                <a:spcPts val="0"/>
              </a:spcBef>
            </a:pPr>
            <a:r>
              <a:rPr lang="fr-FR" dirty="0"/>
              <a:t>Question du consentements de chacun : protection à la vie privée</a:t>
            </a:r>
          </a:p>
          <a:p>
            <a:pPr lvl="1">
              <a:spcBef>
                <a:spcPts val="0"/>
              </a:spcBef>
            </a:pPr>
            <a:r>
              <a:rPr lang="fr-FR" dirty="0"/>
              <a:t>L’exploitation des données ne doit pas se substituer à la décision humaine en matière de soin</a:t>
            </a:r>
          </a:p>
          <a:p>
            <a:r>
              <a:rPr lang="fr-FR" b="1" dirty="0"/>
              <a:t>Intelligence artificielle et robotisation</a:t>
            </a:r>
          </a:p>
          <a:p>
            <a:pPr lvl="1">
              <a:spcBef>
                <a:spcPts val="0"/>
              </a:spcBef>
            </a:pPr>
            <a:r>
              <a:rPr lang="fr-FR" b="1" dirty="0"/>
              <a:t>Risque de déshumanisation de la médecine : l’homme doit garder la main, la décision finale, le contrôle</a:t>
            </a:r>
          </a:p>
          <a:p>
            <a:pPr lvl="1">
              <a:spcBef>
                <a:spcPts val="0"/>
              </a:spcBef>
            </a:pPr>
            <a:r>
              <a:rPr lang="fr-FR" b="1" dirty="0"/>
              <a:t>Nécessité de définir la chaîne des responsabilités : qui sera responsable en cas de défaillance des machines ?</a:t>
            </a:r>
          </a:p>
          <a:p>
            <a:r>
              <a:rPr lang="fr-FR" dirty="0"/>
              <a:t>Santé et environnement</a:t>
            </a:r>
          </a:p>
          <a:p>
            <a:pPr lvl="1">
              <a:spcBef>
                <a:spcPts val="0"/>
              </a:spcBef>
            </a:pPr>
            <a:r>
              <a:rPr lang="fr-FR" dirty="0"/>
              <a:t>Prise en compte des facteurs environnementaux dans la politique de santé</a:t>
            </a:r>
          </a:p>
          <a:p>
            <a:pPr lvl="1">
              <a:spcBef>
                <a:spcPts val="0"/>
              </a:spcBef>
            </a:pPr>
            <a:r>
              <a:rPr lang="fr-FR" dirty="0"/>
              <a:t>Obligation de transparence des chercheurs (éviter tout intérêt financier… question des lobbies ?)</a:t>
            </a:r>
          </a:p>
        </p:txBody>
      </p:sp>
    </p:spTree>
    <p:extLst>
      <p:ext uri="{BB962C8B-B14F-4D97-AF65-F5344CB8AC3E}">
        <p14:creationId xmlns:p14="http://schemas.microsoft.com/office/powerpoint/2010/main" val="3928889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877FDDA-21DF-264F-BC6B-74FD3738B7CA}"/>
              </a:ext>
            </a:extLst>
          </p:cNvPr>
          <p:cNvSpPr>
            <a:spLocks noGrp="1"/>
          </p:cNvSpPr>
          <p:nvPr>
            <p:ph idx="1"/>
          </p:nvPr>
        </p:nvSpPr>
        <p:spPr>
          <a:xfrm>
            <a:off x="1592131" y="344245"/>
            <a:ext cx="10273553" cy="6325496"/>
          </a:xfrm>
        </p:spPr>
        <p:txBody>
          <a:bodyPr>
            <a:normAutofit fontScale="92500" lnSpcReduction="20000"/>
          </a:bodyPr>
          <a:lstStyle/>
          <a:p>
            <a:r>
              <a:rPr lang="fr-FR" dirty="0"/>
              <a:t>Cellules souches et recherche embryonnaire</a:t>
            </a:r>
          </a:p>
          <a:p>
            <a:pPr lvl="1">
              <a:spcBef>
                <a:spcPts val="0"/>
              </a:spcBef>
            </a:pPr>
            <a:r>
              <a:rPr lang="fr-FR" dirty="0"/>
              <a:t>Positions divergentes : retour d’une interdiction de la recherche </a:t>
            </a:r>
            <a:r>
              <a:rPr lang="fr-FR" i="1" dirty="0"/>
              <a:t>vs</a:t>
            </a:r>
            <a:r>
              <a:rPr lang="fr-FR" dirty="0"/>
              <a:t> poursuite des recherches</a:t>
            </a:r>
          </a:p>
          <a:p>
            <a:pPr lvl="1">
              <a:spcBef>
                <a:spcPts val="0"/>
              </a:spcBef>
            </a:pPr>
            <a:r>
              <a:rPr lang="fr-FR" dirty="0"/>
              <a:t>Questions des alternatives : cellules </a:t>
            </a:r>
            <a:r>
              <a:rPr lang="fr-FR" dirty="0" err="1"/>
              <a:t>iPS</a:t>
            </a:r>
            <a:endParaRPr lang="fr-FR" dirty="0"/>
          </a:p>
          <a:p>
            <a:pPr lvl="1">
              <a:spcBef>
                <a:spcPts val="0"/>
              </a:spcBef>
            </a:pPr>
            <a:r>
              <a:rPr lang="fr-FR" dirty="0"/>
              <a:t>Risque de fragilisation du rapport au début de la vie : embryon vu comme un moyen et non comme une fin</a:t>
            </a:r>
          </a:p>
          <a:p>
            <a:r>
              <a:rPr lang="fr-FR" dirty="0"/>
              <a:t>Examen génétique et médecine génomique</a:t>
            </a:r>
          </a:p>
          <a:p>
            <a:pPr lvl="1">
              <a:spcBef>
                <a:spcPts val="0"/>
              </a:spcBef>
            </a:pPr>
            <a:r>
              <a:rPr lang="fr-FR" dirty="0"/>
              <a:t>Nécessité d’une information sur ce que sont (ou ne sont pas) les examens génétiques</a:t>
            </a:r>
          </a:p>
          <a:p>
            <a:pPr lvl="1">
              <a:spcBef>
                <a:spcPts val="0"/>
              </a:spcBef>
            </a:pPr>
            <a:r>
              <a:rPr lang="fr-FR" dirty="0"/>
              <a:t>Nécessité d’un accompagnement et d’un encadrement des pratiques (annonce des résultats)</a:t>
            </a:r>
          </a:p>
          <a:p>
            <a:pPr lvl="1">
              <a:spcBef>
                <a:spcPts val="0"/>
              </a:spcBef>
            </a:pPr>
            <a:r>
              <a:rPr lang="fr-FR" dirty="0"/>
              <a:t>Question du handicap</a:t>
            </a:r>
          </a:p>
          <a:p>
            <a:r>
              <a:rPr lang="fr-FR" dirty="0"/>
              <a:t>Dons et transplantations d’organes </a:t>
            </a:r>
          </a:p>
          <a:p>
            <a:pPr lvl="1">
              <a:spcBef>
                <a:spcPts val="0"/>
              </a:spcBef>
            </a:pPr>
            <a:r>
              <a:rPr lang="fr-FR" dirty="0"/>
              <a:t>Question du consentement (exprimé sur la carte vitale ou DA?), gratuité et anonymat du don</a:t>
            </a:r>
          </a:p>
          <a:p>
            <a:pPr lvl="1">
              <a:spcBef>
                <a:spcPts val="0"/>
              </a:spcBef>
            </a:pPr>
            <a:r>
              <a:rPr lang="fr-FR" dirty="0"/>
              <a:t>Protéger et valoriser les donneurs vivants ; besoin de poursuivre l’information</a:t>
            </a:r>
          </a:p>
          <a:p>
            <a:r>
              <a:rPr lang="fr-FR" dirty="0"/>
              <a:t>Neurosciences</a:t>
            </a:r>
          </a:p>
          <a:p>
            <a:pPr lvl="1">
              <a:spcBef>
                <a:spcPts val="0"/>
              </a:spcBef>
            </a:pPr>
            <a:r>
              <a:rPr lang="fr-FR" dirty="0"/>
              <a:t>Éviter les dérives dans l’application des techniques issues des neurosciences dans les domaines extra-médicaux</a:t>
            </a:r>
          </a:p>
          <a:p>
            <a:r>
              <a:rPr lang="fr-FR" dirty="0"/>
              <a:t>Données de santé</a:t>
            </a:r>
          </a:p>
          <a:p>
            <a:pPr lvl="1">
              <a:spcBef>
                <a:spcPts val="0"/>
              </a:spcBef>
            </a:pPr>
            <a:r>
              <a:rPr lang="fr-FR" dirty="0"/>
              <a:t>Question du consentements de chacun : protection à la vie privée</a:t>
            </a:r>
          </a:p>
          <a:p>
            <a:pPr lvl="1">
              <a:spcBef>
                <a:spcPts val="0"/>
              </a:spcBef>
            </a:pPr>
            <a:r>
              <a:rPr lang="fr-FR" dirty="0"/>
              <a:t>L’exploitation des données ne doit pas se substituer à la décision humaine en matière de soin</a:t>
            </a:r>
          </a:p>
          <a:p>
            <a:r>
              <a:rPr lang="fr-FR" dirty="0"/>
              <a:t>Intelligence artificielle et robotisation</a:t>
            </a:r>
          </a:p>
          <a:p>
            <a:pPr lvl="1">
              <a:spcBef>
                <a:spcPts val="0"/>
              </a:spcBef>
            </a:pPr>
            <a:r>
              <a:rPr lang="fr-FR" dirty="0"/>
              <a:t>Risque de déshumanisation de la médecine : l’homme doit garder la main, la décision finale, le contrôle</a:t>
            </a:r>
          </a:p>
          <a:p>
            <a:pPr lvl="1">
              <a:spcBef>
                <a:spcPts val="0"/>
              </a:spcBef>
            </a:pPr>
            <a:r>
              <a:rPr lang="fr-FR" dirty="0"/>
              <a:t>Nécessité de définir la chaîne des responsabilités : qui sera responsable en cas de défaillance des machines ?</a:t>
            </a:r>
          </a:p>
          <a:p>
            <a:r>
              <a:rPr lang="fr-FR" b="1" dirty="0"/>
              <a:t>Santé et environnement</a:t>
            </a:r>
          </a:p>
          <a:p>
            <a:pPr lvl="1">
              <a:spcBef>
                <a:spcPts val="0"/>
              </a:spcBef>
            </a:pPr>
            <a:r>
              <a:rPr lang="fr-FR" b="1" dirty="0"/>
              <a:t>Prise en compte des facteurs environnementaux dans la politique de santé</a:t>
            </a:r>
          </a:p>
          <a:p>
            <a:pPr lvl="1">
              <a:spcBef>
                <a:spcPts val="0"/>
              </a:spcBef>
            </a:pPr>
            <a:r>
              <a:rPr lang="fr-FR" b="1" dirty="0"/>
              <a:t>Obligation de transparence des chercheurs (éviter tout intérêt financier… question des lobbies ?)</a:t>
            </a:r>
          </a:p>
        </p:txBody>
      </p:sp>
    </p:spTree>
    <p:extLst>
      <p:ext uri="{BB962C8B-B14F-4D97-AF65-F5344CB8AC3E}">
        <p14:creationId xmlns:p14="http://schemas.microsoft.com/office/powerpoint/2010/main" val="25558697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53BFEF-1680-124A-A035-6D2644A84A17}"/>
              </a:ext>
            </a:extLst>
          </p:cNvPr>
          <p:cNvSpPr>
            <a:spLocks noGrp="1"/>
          </p:cNvSpPr>
          <p:nvPr>
            <p:ph type="title"/>
          </p:nvPr>
        </p:nvSpPr>
        <p:spPr/>
        <p:txBody>
          <a:bodyPr>
            <a:normAutofit fontScale="90000"/>
          </a:bodyPr>
          <a:lstStyle/>
          <a:p>
            <a:r>
              <a:rPr lang="fr-FR" b="1" dirty="0"/>
              <a:t>2. Quelle société voulons-nous ? La liberté, l’égalité et la fraternité questionnées</a:t>
            </a:r>
          </a:p>
        </p:txBody>
      </p:sp>
      <p:sp>
        <p:nvSpPr>
          <p:cNvPr id="3" name="Espace réservé du contenu 2">
            <a:extLst>
              <a:ext uri="{FF2B5EF4-FFF2-40B4-BE49-F238E27FC236}">
                <a16:creationId xmlns:a16="http://schemas.microsoft.com/office/drawing/2014/main" id="{62113D67-DC19-FF47-9264-C3611988E7A3}"/>
              </a:ext>
            </a:extLst>
          </p:cNvPr>
          <p:cNvSpPr>
            <a:spLocks noGrp="1"/>
          </p:cNvSpPr>
          <p:nvPr>
            <p:ph idx="1"/>
          </p:nvPr>
        </p:nvSpPr>
        <p:spPr>
          <a:xfrm>
            <a:off x="2492393" y="1905000"/>
            <a:ext cx="8915400" cy="3777622"/>
          </a:xfrm>
        </p:spPr>
        <p:txBody>
          <a:bodyPr/>
          <a:lstStyle/>
          <a:p>
            <a:r>
              <a:rPr lang="fr-FR" dirty="0"/>
              <a:t>Liberté</a:t>
            </a:r>
          </a:p>
          <a:p>
            <a:r>
              <a:rPr lang="fr-FR" dirty="0"/>
              <a:t>Egalité</a:t>
            </a:r>
          </a:p>
          <a:p>
            <a:r>
              <a:rPr lang="fr-FR" dirty="0"/>
              <a:t>Fraternité</a:t>
            </a:r>
          </a:p>
        </p:txBody>
      </p:sp>
      <p:pic>
        <p:nvPicPr>
          <p:cNvPr id="4" name="Image 3">
            <a:extLst>
              <a:ext uri="{FF2B5EF4-FFF2-40B4-BE49-F238E27FC236}">
                <a16:creationId xmlns:a16="http://schemas.microsoft.com/office/drawing/2014/main" id="{2EFDEE28-B487-D54C-B201-80FFD3E44674}"/>
              </a:ext>
            </a:extLst>
          </p:cNvPr>
          <p:cNvPicPr>
            <a:picLocks noChangeAspect="1"/>
          </p:cNvPicPr>
          <p:nvPr/>
        </p:nvPicPr>
        <p:blipFill>
          <a:blip r:embed="rId2"/>
          <a:stretch>
            <a:fillRect/>
          </a:stretch>
        </p:blipFill>
        <p:spPr>
          <a:xfrm>
            <a:off x="9817557" y="3793811"/>
            <a:ext cx="2031299" cy="2592324"/>
          </a:xfrm>
          <a:prstGeom prst="rect">
            <a:avLst/>
          </a:prstGeom>
        </p:spPr>
      </p:pic>
    </p:spTree>
    <p:extLst>
      <p:ext uri="{BB962C8B-B14F-4D97-AF65-F5344CB8AC3E}">
        <p14:creationId xmlns:p14="http://schemas.microsoft.com/office/powerpoint/2010/main" val="679979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53BFEF-1680-124A-A035-6D2644A84A17}"/>
              </a:ext>
            </a:extLst>
          </p:cNvPr>
          <p:cNvSpPr>
            <a:spLocks noGrp="1"/>
          </p:cNvSpPr>
          <p:nvPr>
            <p:ph type="title"/>
          </p:nvPr>
        </p:nvSpPr>
        <p:spPr/>
        <p:txBody>
          <a:bodyPr>
            <a:normAutofit fontScale="90000"/>
          </a:bodyPr>
          <a:lstStyle/>
          <a:p>
            <a:r>
              <a:rPr lang="fr-FR" b="1" dirty="0"/>
              <a:t>2. Quelle société voulons-nous ? La liberté, l’égalité et la fraternité questionnées</a:t>
            </a:r>
          </a:p>
        </p:txBody>
      </p:sp>
      <p:sp>
        <p:nvSpPr>
          <p:cNvPr id="3" name="Espace réservé du contenu 2">
            <a:extLst>
              <a:ext uri="{FF2B5EF4-FFF2-40B4-BE49-F238E27FC236}">
                <a16:creationId xmlns:a16="http://schemas.microsoft.com/office/drawing/2014/main" id="{62113D67-DC19-FF47-9264-C3611988E7A3}"/>
              </a:ext>
            </a:extLst>
          </p:cNvPr>
          <p:cNvSpPr>
            <a:spLocks noGrp="1"/>
          </p:cNvSpPr>
          <p:nvPr>
            <p:ph idx="1"/>
          </p:nvPr>
        </p:nvSpPr>
        <p:spPr>
          <a:xfrm>
            <a:off x="2492393" y="1905000"/>
            <a:ext cx="8915400" cy="3777622"/>
          </a:xfrm>
        </p:spPr>
        <p:txBody>
          <a:bodyPr/>
          <a:lstStyle/>
          <a:p>
            <a:r>
              <a:rPr lang="fr-FR" b="1" dirty="0"/>
              <a:t>Liberté</a:t>
            </a:r>
          </a:p>
          <a:p>
            <a:pPr lvl="1" algn="just"/>
            <a:r>
              <a:rPr lang="fr-FR" b="1" dirty="0"/>
              <a:t>Assimilation de la liberté au fait de disposer de son corps comme on veut : mon corps m’appartient</a:t>
            </a:r>
          </a:p>
          <a:p>
            <a:pPr lvl="1" algn="just">
              <a:spcAft>
                <a:spcPts val="1000"/>
              </a:spcAft>
            </a:pPr>
            <a:r>
              <a:rPr lang="fr-FR" b="1" dirty="0"/>
              <a:t>Survalorisation de la notion d’autonomie considérée comme indépendance</a:t>
            </a:r>
          </a:p>
          <a:p>
            <a:pPr lvl="1" algn="just">
              <a:spcBef>
                <a:spcPts val="0"/>
              </a:spcBef>
            </a:pPr>
            <a:r>
              <a:rPr lang="fr-FR" b="1" dirty="0"/>
              <a:t>Mise en avant, à travers la notion de liberté, d’une éthique</a:t>
            </a:r>
          </a:p>
          <a:p>
            <a:pPr marL="457200" lvl="1" indent="0" algn="just">
              <a:spcBef>
                <a:spcPts val="0"/>
              </a:spcBef>
              <a:buNone/>
            </a:pPr>
            <a:r>
              <a:rPr lang="fr-FR" b="1" dirty="0"/>
              <a:t>minimaliste (surtout en matière de bioéthique et de sexualité)</a:t>
            </a:r>
          </a:p>
          <a:p>
            <a:r>
              <a:rPr lang="fr-FR" dirty="0"/>
              <a:t>Egalité</a:t>
            </a:r>
          </a:p>
          <a:p>
            <a:r>
              <a:rPr lang="fr-FR" dirty="0"/>
              <a:t>Fraternité</a:t>
            </a:r>
          </a:p>
        </p:txBody>
      </p:sp>
      <p:pic>
        <p:nvPicPr>
          <p:cNvPr id="6" name="Image 5">
            <a:extLst>
              <a:ext uri="{FF2B5EF4-FFF2-40B4-BE49-F238E27FC236}">
                <a16:creationId xmlns:a16="http://schemas.microsoft.com/office/drawing/2014/main" id="{519FADC3-6D80-A241-9022-664BE133BB24}"/>
              </a:ext>
            </a:extLst>
          </p:cNvPr>
          <p:cNvPicPr>
            <a:picLocks noChangeAspect="1"/>
          </p:cNvPicPr>
          <p:nvPr/>
        </p:nvPicPr>
        <p:blipFill>
          <a:blip r:embed="rId3"/>
          <a:stretch>
            <a:fillRect/>
          </a:stretch>
        </p:blipFill>
        <p:spPr>
          <a:xfrm>
            <a:off x="9598766" y="4011168"/>
            <a:ext cx="2468880" cy="2468880"/>
          </a:xfrm>
          <a:prstGeom prst="rect">
            <a:avLst/>
          </a:prstGeom>
        </p:spPr>
      </p:pic>
      <p:pic>
        <p:nvPicPr>
          <p:cNvPr id="8" name="Image 7">
            <a:extLst>
              <a:ext uri="{FF2B5EF4-FFF2-40B4-BE49-F238E27FC236}">
                <a16:creationId xmlns:a16="http://schemas.microsoft.com/office/drawing/2014/main" id="{128E7290-E111-E243-B4CC-99BEE0C1EC4F}"/>
              </a:ext>
            </a:extLst>
          </p:cNvPr>
          <p:cNvPicPr>
            <a:picLocks noChangeAspect="1"/>
          </p:cNvPicPr>
          <p:nvPr/>
        </p:nvPicPr>
        <p:blipFill>
          <a:blip r:embed="rId4"/>
          <a:stretch>
            <a:fillRect/>
          </a:stretch>
        </p:blipFill>
        <p:spPr>
          <a:xfrm>
            <a:off x="514343" y="2208904"/>
            <a:ext cx="2207469" cy="1716920"/>
          </a:xfrm>
          <a:prstGeom prst="rect">
            <a:avLst/>
          </a:prstGeom>
        </p:spPr>
      </p:pic>
    </p:spTree>
    <p:extLst>
      <p:ext uri="{BB962C8B-B14F-4D97-AF65-F5344CB8AC3E}">
        <p14:creationId xmlns:p14="http://schemas.microsoft.com/office/powerpoint/2010/main" val="2056106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1476B3A-388B-B545-8D6C-20A80E580F62}"/>
              </a:ext>
            </a:extLst>
          </p:cNvPr>
          <p:cNvSpPr>
            <a:spLocks noGrp="1"/>
          </p:cNvSpPr>
          <p:nvPr>
            <p:ph idx="1"/>
          </p:nvPr>
        </p:nvSpPr>
        <p:spPr>
          <a:xfrm>
            <a:off x="1839559" y="1000461"/>
            <a:ext cx="9767942" cy="5244248"/>
          </a:xfrm>
        </p:spPr>
        <p:txBody>
          <a:bodyPr>
            <a:normAutofit/>
          </a:bodyPr>
          <a:lstStyle/>
          <a:p>
            <a:pPr marL="0" indent="0" algn="just">
              <a:spcBef>
                <a:spcPts val="3400"/>
              </a:spcBef>
              <a:buNone/>
            </a:pPr>
            <a:r>
              <a:rPr lang="fr-FR" sz="3600" b="1" dirty="0"/>
              <a:t>1. Les lois dites de bioéthique : de 1994 à 2018</a:t>
            </a:r>
          </a:p>
          <a:p>
            <a:pPr marL="0" indent="0" algn="just">
              <a:spcBef>
                <a:spcPts val="3400"/>
              </a:spcBef>
              <a:buNone/>
            </a:pPr>
            <a:r>
              <a:rPr lang="fr-FR" sz="3600" dirty="0"/>
              <a:t>2. Quelle société voulons-nous ? La liberté, l’égalité et la fraternité questionnées</a:t>
            </a:r>
          </a:p>
          <a:p>
            <a:pPr marL="0" indent="0" algn="just">
              <a:spcBef>
                <a:spcPts val="3400"/>
              </a:spcBef>
              <a:buNone/>
            </a:pPr>
            <a:r>
              <a:rPr lang="fr-FR" sz="3600" dirty="0"/>
              <a:t>3. Liberté, égalité, fraternité : une lecture chrétienne de la devise républicaine</a:t>
            </a:r>
          </a:p>
        </p:txBody>
      </p:sp>
    </p:spTree>
    <p:extLst>
      <p:ext uri="{BB962C8B-B14F-4D97-AF65-F5344CB8AC3E}">
        <p14:creationId xmlns:p14="http://schemas.microsoft.com/office/powerpoint/2010/main" val="12775455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53BFEF-1680-124A-A035-6D2644A84A17}"/>
              </a:ext>
            </a:extLst>
          </p:cNvPr>
          <p:cNvSpPr>
            <a:spLocks noGrp="1"/>
          </p:cNvSpPr>
          <p:nvPr>
            <p:ph type="title"/>
          </p:nvPr>
        </p:nvSpPr>
        <p:spPr/>
        <p:txBody>
          <a:bodyPr>
            <a:normAutofit fontScale="90000"/>
          </a:bodyPr>
          <a:lstStyle/>
          <a:p>
            <a:r>
              <a:rPr lang="fr-FR" b="1" dirty="0"/>
              <a:t>2. Quelle société voulons-nous ? La liberté, l’égalité et la fraternité questionnées</a:t>
            </a:r>
          </a:p>
        </p:txBody>
      </p:sp>
      <p:sp>
        <p:nvSpPr>
          <p:cNvPr id="3" name="Espace réservé du contenu 2">
            <a:extLst>
              <a:ext uri="{FF2B5EF4-FFF2-40B4-BE49-F238E27FC236}">
                <a16:creationId xmlns:a16="http://schemas.microsoft.com/office/drawing/2014/main" id="{62113D67-DC19-FF47-9264-C3611988E7A3}"/>
              </a:ext>
            </a:extLst>
          </p:cNvPr>
          <p:cNvSpPr>
            <a:spLocks noGrp="1"/>
          </p:cNvSpPr>
          <p:nvPr>
            <p:ph idx="1"/>
          </p:nvPr>
        </p:nvSpPr>
        <p:spPr>
          <a:xfrm>
            <a:off x="2492393" y="1905000"/>
            <a:ext cx="8915400" cy="3777622"/>
          </a:xfrm>
        </p:spPr>
        <p:txBody>
          <a:bodyPr/>
          <a:lstStyle/>
          <a:p>
            <a:r>
              <a:rPr lang="fr-FR" dirty="0"/>
              <a:t>Liberté</a:t>
            </a:r>
          </a:p>
          <a:p>
            <a:r>
              <a:rPr lang="fr-FR" b="1" dirty="0"/>
              <a:t>Egalité</a:t>
            </a:r>
          </a:p>
          <a:p>
            <a:pPr lvl="1" algn="just"/>
            <a:r>
              <a:rPr lang="fr-FR" b="1" dirty="0"/>
              <a:t>Parle-t-on d’égalité [qualité de ce qui est égal] ou d’égalitarisme [doctrine égalitaire] ?</a:t>
            </a:r>
          </a:p>
          <a:p>
            <a:pPr lvl="1" algn="just"/>
            <a:r>
              <a:rPr lang="fr-FR" b="1" dirty="0"/>
              <a:t>Question des droits : chacun doit pouvoir jouir des mêmes</a:t>
            </a:r>
          </a:p>
          <a:p>
            <a:pPr marL="457200" lvl="1" indent="0" algn="just">
              <a:spcBef>
                <a:spcPts val="0"/>
              </a:spcBef>
              <a:buNone/>
            </a:pPr>
            <a:r>
              <a:rPr lang="fr-FR" b="1" dirty="0"/>
              <a:t>droits (droits à à l’enfant, droit à mourir, etc.)</a:t>
            </a:r>
          </a:p>
          <a:p>
            <a:pPr lvl="1"/>
            <a:r>
              <a:rPr lang="fr-FR" b="1" dirty="0"/>
              <a:t>Définition de la modernité tardive (Philippe </a:t>
            </a:r>
            <a:r>
              <a:rPr lang="fr-FR" b="1" dirty="0" err="1"/>
              <a:t>Bénéton</a:t>
            </a:r>
            <a:r>
              <a:rPr lang="fr-FR" b="1" dirty="0"/>
              <a:t>) : tous sont</a:t>
            </a:r>
          </a:p>
          <a:p>
            <a:pPr marL="457200" lvl="1" indent="0">
              <a:spcBef>
                <a:spcPts val="0"/>
              </a:spcBef>
              <a:buNone/>
            </a:pPr>
            <a:r>
              <a:rPr lang="fr-FR" b="1" dirty="0"/>
              <a:t>égaux parce que chacun fait ce qu’il veut de sa vie</a:t>
            </a:r>
          </a:p>
          <a:p>
            <a:r>
              <a:rPr lang="fr-FR" dirty="0"/>
              <a:t>Fraternité</a:t>
            </a:r>
          </a:p>
        </p:txBody>
      </p:sp>
      <p:pic>
        <p:nvPicPr>
          <p:cNvPr id="5" name="Image 4">
            <a:extLst>
              <a:ext uri="{FF2B5EF4-FFF2-40B4-BE49-F238E27FC236}">
                <a16:creationId xmlns:a16="http://schemas.microsoft.com/office/drawing/2014/main" id="{73A212C4-9329-F24F-B114-BF8BF790F972}"/>
              </a:ext>
            </a:extLst>
          </p:cNvPr>
          <p:cNvPicPr>
            <a:picLocks noChangeAspect="1"/>
          </p:cNvPicPr>
          <p:nvPr/>
        </p:nvPicPr>
        <p:blipFill>
          <a:blip r:embed="rId3"/>
          <a:stretch>
            <a:fillRect/>
          </a:stretch>
        </p:blipFill>
        <p:spPr>
          <a:xfrm>
            <a:off x="9598766" y="4011168"/>
            <a:ext cx="2468880" cy="2468880"/>
          </a:xfrm>
          <a:prstGeom prst="rect">
            <a:avLst/>
          </a:prstGeom>
        </p:spPr>
      </p:pic>
      <p:pic>
        <p:nvPicPr>
          <p:cNvPr id="7" name="Image 6">
            <a:extLst>
              <a:ext uri="{FF2B5EF4-FFF2-40B4-BE49-F238E27FC236}">
                <a16:creationId xmlns:a16="http://schemas.microsoft.com/office/drawing/2014/main" id="{FBF42E7D-D6D6-FE49-A84B-A56E98446D01}"/>
              </a:ext>
            </a:extLst>
          </p:cNvPr>
          <p:cNvPicPr>
            <a:picLocks noChangeAspect="1"/>
          </p:cNvPicPr>
          <p:nvPr/>
        </p:nvPicPr>
        <p:blipFill>
          <a:blip r:embed="rId4"/>
          <a:stretch>
            <a:fillRect/>
          </a:stretch>
        </p:blipFill>
        <p:spPr>
          <a:xfrm>
            <a:off x="217578" y="2391410"/>
            <a:ext cx="2274815" cy="2204974"/>
          </a:xfrm>
          <a:prstGeom prst="rect">
            <a:avLst/>
          </a:prstGeom>
        </p:spPr>
      </p:pic>
    </p:spTree>
    <p:extLst>
      <p:ext uri="{BB962C8B-B14F-4D97-AF65-F5344CB8AC3E}">
        <p14:creationId xmlns:p14="http://schemas.microsoft.com/office/powerpoint/2010/main" val="31304874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53BFEF-1680-124A-A035-6D2644A84A17}"/>
              </a:ext>
            </a:extLst>
          </p:cNvPr>
          <p:cNvSpPr>
            <a:spLocks noGrp="1"/>
          </p:cNvSpPr>
          <p:nvPr>
            <p:ph type="title"/>
          </p:nvPr>
        </p:nvSpPr>
        <p:spPr/>
        <p:txBody>
          <a:bodyPr>
            <a:normAutofit fontScale="90000"/>
          </a:bodyPr>
          <a:lstStyle/>
          <a:p>
            <a:r>
              <a:rPr lang="fr-FR" b="1" dirty="0"/>
              <a:t>2. Quelle société voulons-nous ? La liberté, l’égalité et la fraternité questionnées</a:t>
            </a:r>
          </a:p>
        </p:txBody>
      </p:sp>
      <p:sp>
        <p:nvSpPr>
          <p:cNvPr id="3" name="Espace réservé du contenu 2">
            <a:extLst>
              <a:ext uri="{FF2B5EF4-FFF2-40B4-BE49-F238E27FC236}">
                <a16:creationId xmlns:a16="http://schemas.microsoft.com/office/drawing/2014/main" id="{62113D67-DC19-FF47-9264-C3611988E7A3}"/>
              </a:ext>
            </a:extLst>
          </p:cNvPr>
          <p:cNvSpPr>
            <a:spLocks noGrp="1"/>
          </p:cNvSpPr>
          <p:nvPr>
            <p:ph idx="1"/>
          </p:nvPr>
        </p:nvSpPr>
        <p:spPr>
          <a:xfrm>
            <a:off x="2492393" y="1905000"/>
            <a:ext cx="8915400" cy="3777622"/>
          </a:xfrm>
        </p:spPr>
        <p:txBody>
          <a:bodyPr/>
          <a:lstStyle/>
          <a:p>
            <a:r>
              <a:rPr lang="fr-FR" dirty="0"/>
              <a:t>Liberté</a:t>
            </a:r>
          </a:p>
          <a:p>
            <a:r>
              <a:rPr lang="fr-FR" dirty="0"/>
              <a:t>Egalité</a:t>
            </a:r>
          </a:p>
          <a:p>
            <a:r>
              <a:rPr lang="fr-FR" b="1" dirty="0"/>
              <a:t>Fraternité</a:t>
            </a:r>
          </a:p>
          <a:p>
            <a:pPr lvl="1"/>
            <a:r>
              <a:rPr lang="fr-FR" b="1" dirty="0"/>
              <a:t>Qu’est-ce qu’être frères si chacun mène sa vie indépendamment ?</a:t>
            </a:r>
          </a:p>
          <a:p>
            <a:pPr lvl="1"/>
            <a:r>
              <a:rPr lang="fr-FR" b="1" dirty="0"/>
              <a:t>Peut-on évoquer la notion de respect qui ne s’entend que comme</a:t>
            </a:r>
          </a:p>
          <a:p>
            <a:pPr marL="457200" lvl="1" indent="0">
              <a:spcBef>
                <a:spcPts val="0"/>
              </a:spcBef>
              <a:buNone/>
            </a:pPr>
            <a:r>
              <a:rPr lang="fr-FR" b="1" dirty="0"/>
              <a:t>possibilité de vivre la rencontre avec l’autre ?</a:t>
            </a:r>
          </a:p>
          <a:p>
            <a:pPr lvl="1"/>
            <a:r>
              <a:rPr lang="fr-FR" b="1"/>
              <a:t> Quid </a:t>
            </a:r>
            <a:r>
              <a:rPr lang="fr-FR" b="1" dirty="0"/>
              <a:t>de la notion de dignité de l’homme</a:t>
            </a:r>
          </a:p>
        </p:txBody>
      </p:sp>
      <p:pic>
        <p:nvPicPr>
          <p:cNvPr id="5" name="Image 4">
            <a:extLst>
              <a:ext uri="{FF2B5EF4-FFF2-40B4-BE49-F238E27FC236}">
                <a16:creationId xmlns:a16="http://schemas.microsoft.com/office/drawing/2014/main" id="{D302EDE9-A43E-4747-9C4F-95498DEADA6E}"/>
              </a:ext>
            </a:extLst>
          </p:cNvPr>
          <p:cNvPicPr>
            <a:picLocks noChangeAspect="1"/>
          </p:cNvPicPr>
          <p:nvPr/>
        </p:nvPicPr>
        <p:blipFill>
          <a:blip r:embed="rId2"/>
          <a:stretch>
            <a:fillRect/>
          </a:stretch>
        </p:blipFill>
        <p:spPr>
          <a:xfrm>
            <a:off x="9598766" y="4011168"/>
            <a:ext cx="2468880" cy="2468880"/>
          </a:xfrm>
          <a:prstGeom prst="rect">
            <a:avLst/>
          </a:prstGeom>
        </p:spPr>
      </p:pic>
      <p:pic>
        <p:nvPicPr>
          <p:cNvPr id="7" name="Image 6">
            <a:extLst>
              <a:ext uri="{FF2B5EF4-FFF2-40B4-BE49-F238E27FC236}">
                <a16:creationId xmlns:a16="http://schemas.microsoft.com/office/drawing/2014/main" id="{6B90492F-5267-AB4A-963E-B3C5595B88F2}"/>
              </a:ext>
            </a:extLst>
          </p:cNvPr>
          <p:cNvPicPr>
            <a:picLocks noChangeAspect="1"/>
          </p:cNvPicPr>
          <p:nvPr/>
        </p:nvPicPr>
        <p:blipFill>
          <a:blip r:embed="rId3"/>
          <a:stretch>
            <a:fillRect/>
          </a:stretch>
        </p:blipFill>
        <p:spPr>
          <a:xfrm>
            <a:off x="729003" y="4457088"/>
            <a:ext cx="3333142" cy="2222095"/>
          </a:xfrm>
          <a:prstGeom prst="rect">
            <a:avLst/>
          </a:prstGeom>
        </p:spPr>
      </p:pic>
    </p:spTree>
    <p:extLst>
      <p:ext uri="{BB962C8B-B14F-4D97-AF65-F5344CB8AC3E}">
        <p14:creationId xmlns:p14="http://schemas.microsoft.com/office/powerpoint/2010/main" val="25507851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B59711-EDA5-A343-833D-192777AAC366}"/>
              </a:ext>
            </a:extLst>
          </p:cNvPr>
          <p:cNvSpPr>
            <a:spLocks noGrp="1"/>
          </p:cNvSpPr>
          <p:nvPr>
            <p:ph type="title"/>
          </p:nvPr>
        </p:nvSpPr>
        <p:spPr>
          <a:xfrm>
            <a:off x="2513908" y="581078"/>
            <a:ext cx="8437377" cy="1591965"/>
          </a:xfrm>
        </p:spPr>
        <p:txBody>
          <a:bodyPr>
            <a:normAutofit fontScale="90000"/>
          </a:bodyPr>
          <a:lstStyle/>
          <a:p>
            <a:pPr algn="just"/>
            <a:r>
              <a:rPr lang="fr-FR" b="1" dirty="0"/>
              <a:t>3. Liberté, égalité, fraternité : une lecture chrétienne de la devise républicaine</a:t>
            </a:r>
            <a:endParaRPr lang="fr-FR" dirty="0"/>
          </a:p>
        </p:txBody>
      </p:sp>
      <p:sp>
        <p:nvSpPr>
          <p:cNvPr id="4" name="Espace réservé du contenu 2">
            <a:extLst>
              <a:ext uri="{FF2B5EF4-FFF2-40B4-BE49-F238E27FC236}">
                <a16:creationId xmlns:a16="http://schemas.microsoft.com/office/drawing/2014/main" id="{9CCE0D10-7B90-2E42-8F3D-8F972E7FB258}"/>
              </a:ext>
            </a:extLst>
          </p:cNvPr>
          <p:cNvSpPr>
            <a:spLocks noGrp="1"/>
          </p:cNvSpPr>
          <p:nvPr>
            <p:ph idx="1"/>
          </p:nvPr>
        </p:nvSpPr>
        <p:spPr>
          <a:xfrm>
            <a:off x="2513908" y="1993750"/>
            <a:ext cx="8915400" cy="3777622"/>
          </a:xfrm>
        </p:spPr>
        <p:txBody>
          <a:bodyPr/>
          <a:lstStyle/>
          <a:p>
            <a:r>
              <a:rPr lang="fr-FR" dirty="0"/>
              <a:t>Liberté</a:t>
            </a:r>
          </a:p>
          <a:p>
            <a:r>
              <a:rPr lang="fr-FR" dirty="0"/>
              <a:t>Egalité</a:t>
            </a:r>
          </a:p>
          <a:p>
            <a:r>
              <a:rPr lang="fr-FR" dirty="0"/>
              <a:t>Fraternité</a:t>
            </a:r>
          </a:p>
          <a:p>
            <a:r>
              <a:rPr lang="fr-FR" dirty="0"/>
              <a:t>Une charité soignante</a:t>
            </a:r>
          </a:p>
          <a:p>
            <a:r>
              <a:rPr lang="fr-FR" dirty="0"/>
              <a:t>L’Eglise : un hôpital de campagne</a:t>
            </a:r>
          </a:p>
        </p:txBody>
      </p:sp>
    </p:spTree>
    <p:extLst>
      <p:ext uri="{BB962C8B-B14F-4D97-AF65-F5344CB8AC3E}">
        <p14:creationId xmlns:p14="http://schemas.microsoft.com/office/powerpoint/2010/main" val="31988455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B59711-EDA5-A343-833D-192777AAC366}"/>
              </a:ext>
            </a:extLst>
          </p:cNvPr>
          <p:cNvSpPr>
            <a:spLocks noGrp="1"/>
          </p:cNvSpPr>
          <p:nvPr>
            <p:ph type="title"/>
          </p:nvPr>
        </p:nvSpPr>
        <p:spPr>
          <a:xfrm>
            <a:off x="2513908" y="581078"/>
            <a:ext cx="8437377" cy="1591965"/>
          </a:xfrm>
        </p:spPr>
        <p:txBody>
          <a:bodyPr>
            <a:normAutofit fontScale="90000"/>
          </a:bodyPr>
          <a:lstStyle/>
          <a:p>
            <a:pPr algn="just"/>
            <a:r>
              <a:rPr lang="fr-FR" b="1" dirty="0"/>
              <a:t>3. Liberté, égalité, fraternité : une lecture chrétienne de la devise républicaine</a:t>
            </a:r>
            <a:endParaRPr lang="fr-FR" dirty="0"/>
          </a:p>
        </p:txBody>
      </p:sp>
      <p:sp>
        <p:nvSpPr>
          <p:cNvPr id="4" name="Espace réservé du contenu 2">
            <a:extLst>
              <a:ext uri="{FF2B5EF4-FFF2-40B4-BE49-F238E27FC236}">
                <a16:creationId xmlns:a16="http://schemas.microsoft.com/office/drawing/2014/main" id="{9CCE0D10-7B90-2E42-8F3D-8F972E7FB258}"/>
              </a:ext>
            </a:extLst>
          </p:cNvPr>
          <p:cNvSpPr>
            <a:spLocks noGrp="1"/>
          </p:cNvSpPr>
          <p:nvPr>
            <p:ph idx="1"/>
          </p:nvPr>
        </p:nvSpPr>
        <p:spPr>
          <a:xfrm>
            <a:off x="2513908" y="1961478"/>
            <a:ext cx="8915400" cy="3777622"/>
          </a:xfrm>
        </p:spPr>
        <p:txBody>
          <a:bodyPr/>
          <a:lstStyle/>
          <a:p>
            <a:r>
              <a:rPr lang="fr-FR" b="1" dirty="0"/>
              <a:t>Liberté</a:t>
            </a:r>
          </a:p>
          <a:p>
            <a:pPr lvl="1"/>
            <a:r>
              <a:rPr lang="fr-FR" b="1" dirty="0"/>
              <a:t>« La vérité vous rendra libres » (</a:t>
            </a:r>
            <a:r>
              <a:rPr lang="fr-FR" b="1" dirty="0" err="1"/>
              <a:t>Jn</a:t>
            </a:r>
            <a:r>
              <a:rPr lang="fr-FR" b="1" dirty="0"/>
              <a:t> 8, 32)</a:t>
            </a:r>
          </a:p>
          <a:p>
            <a:pPr lvl="1" algn="just"/>
            <a:r>
              <a:rPr lang="fr-FR" b="1" dirty="0"/>
              <a:t>L’Eglise nous montre le chemin qui mène à la vérité d’une vie : fragile et puissante (cf. </a:t>
            </a:r>
            <a:r>
              <a:rPr lang="fr-FR" b="1" dirty="0" err="1"/>
              <a:t>Gn</a:t>
            </a:r>
            <a:r>
              <a:rPr lang="fr-FR" b="1" dirty="0"/>
              <a:t> 2)</a:t>
            </a:r>
          </a:p>
          <a:p>
            <a:pPr lvl="1" algn="just"/>
            <a:r>
              <a:rPr lang="fr-FR" b="1" dirty="0"/>
              <a:t>Devenir nous-mêmes : être de croissance, sous le regard bienveillant de Dieu</a:t>
            </a:r>
          </a:p>
          <a:p>
            <a:pPr lvl="1" algn="just"/>
            <a:r>
              <a:rPr lang="fr-FR" b="1" dirty="0"/>
              <a:t>Principe de la </a:t>
            </a:r>
            <a:r>
              <a:rPr lang="fr-FR" b="1" i="1" dirty="0" err="1"/>
              <a:t>theôsis</a:t>
            </a:r>
            <a:r>
              <a:rPr lang="fr-FR" b="1" dirty="0"/>
              <a:t> : divinisation de l’homme</a:t>
            </a:r>
          </a:p>
          <a:p>
            <a:r>
              <a:rPr lang="fr-FR" dirty="0"/>
              <a:t>Egalité</a:t>
            </a:r>
          </a:p>
          <a:p>
            <a:r>
              <a:rPr lang="fr-FR" dirty="0"/>
              <a:t>Fraternité</a:t>
            </a:r>
          </a:p>
          <a:p>
            <a:r>
              <a:rPr lang="fr-FR" dirty="0"/>
              <a:t>Une charité soignante</a:t>
            </a:r>
          </a:p>
          <a:p>
            <a:r>
              <a:rPr lang="fr-FR" dirty="0"/>
              <a:t>L’Eglise : un hôpital de campagne</a:t>
            </a:r>
          </a:p>
        </p:txBody>
      </p:sp>
    </p:spTree>
    <p:extLst>
      <p:ext uri="{BB962C8B-B14F-4D97-AF65-F5344CB8AC3E}">
        <p14:creationId xmlns:p14="http://schemas.microsoft.com/office/powerpoint/2010/main" val="8070740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B59711-EDA5-A343-833D-192777AAC366}"/>
              </a:ext>
            </a:extLst>
          </p:cNvPr>
          <p:cNvSpPr>
            <a:spLocks noGrp="1"/>
          </p:cNvSpPr>
          <p:nvPr>
            <p:ph type="title"/>
          </p:nvPr>
        </p:nvSpPr>
        <p:spPr>
          <a:xfrm>
            <a:off x="2513908" y="581078"/>
            <a:ext cx="8437377" cy="1591965"/>
          </a:xfrm>
        </p:spPr>
        <p:txBody>
          <a:bodyPr>
            <a:normAutofit fontScale="90000"/>
          </a:bodyPr>
          <a:lstStyle/>
          <a:p>
            <a:pPr algn="just"/>
            <a:r>
              <a:rPr lang="fr-FR" b="1" dirty="0"/>
              <a:t>3. Liberté, égalité, fraternité : une lecture chrétienne de la devise républicaine</a:t>
            </a:r>
            <a:endParaRPr lang="fr-FR" dirty="0"/>
          </a:p>
        </p:txBody>
      </p:sp>
      <p:sp>
        <p:nvSpPr>
          <p:cNvPr id="4" name="Espace réservé du contenu 2">
            <a:extLst>
              <a:ext uri="{FF2B5EF4-FFF2-40B4-BE49-F238E27FC236}">
                <a16:creationId xmlns:a16="http://schemas.microsoft.com/office/drawing/2014/main" id="{9CCE0D10-7B90-2E42-8F3D-8F972E7FB258}"/>
              </a:ext>
            </a:extLst>
          </p:cNvPr>
          <p:cNvSpPr>
            <a:spLocks noGrp="1"/>
          </p:cNvSpPr>
          <p:nvPr>
            <p:ph idx="1"/>
          </p:nvPr>
        </p:nvSpPr>
        <p:spPr>
          <a:xfrm>
            <a:off x="2513908" y="1853901"/>
            <a:ext cx="8915400" cy="3777622"/>
          </a:xfrm>
        </p:spPr>
        <p:txBody>
          <a:bodyPr>
            <a:normAutofit lnSpcReduction="10000"/>
          </a:bodyPr>
          <a:lstStyle/>
          <a:p>
            <a:r>
              <a:rPr lang="fr-FR" dirty="0"/>
              <a:t>Liberté</a:t>
            </a:r>
          </a:p>
          <a:p>
            <a:r>
              <a:rPr lang="fr-FR" b="1" dirty="0"/>
              <a:t>Egalité</a:t>
            </a:r>
          </a:p>
          <a:p>
            <a:pPr lvl="1"/>
            <a:r>
              <a:rPr lang="fr-FR" b="1" dirty="0"/>
              <a:t>« Je veux donner au dernier venu autant qu’à toi » (Mt 20, 14)</a:t>
            </a:r>
          </a:p>
          <a:p>
            <a:pPr lvl="1" algn="just"/>
            <a:r>
              <a:rPr lang="fr-FR" b="1" dirty="0"/>
              <a:t>Homme pécheur appelé au salut : « Même quand l’existence d’une personne a été un désastre, même quand nous la voyons détruite par les vices et les addictions, Dieu est dans sa vie » (Pape François, </a:t>
            </a:r>
            <a:r>
              <a:rPr lang="fr-FR" b="1" dirty="0" err="1"/>
              <a:t>Gaudete</a:t>
            </a:r>
            <a:r>
              <a:rPr lang="fr-FR" b="1" dirty="0"/>
              <a:t> et </a:t>
            </a:r>
            <a:r>
              <a:rPr lang="fr-FR" b="1" dirty="0" err="1"/>
              <a:t>exultate</a:t>
            </a:r>
            <a:r>
              <a:rPr lang="fr-FR" b="1" dirty="0"/>
              <a:t>, n°42)</a:t>
            </a:r>
          </a:p>
          <a:p>
            <a:pPr lvl="1" algn="just"/>
            <a:r>
              <a:rPr lang="fr-FR" b="1" dirty="0"/>
              <a:t>Égalité perçue non en terme de droit, mais de dignité : tout homme est aimé de Dieu et appelé à la vie</a:t>
            </a:r>
          </a:p>
          <a:p>
            <a:r>
              <a:rPr lang="fr-FR" dirty="0"/>
              <a:t>Fraternité</a:t>
            </a:r>
          </a:p>
          <a:p>
            <a:r>
              <a:rPr lang="fr-FR" dirty="0"/>
              <a:t>Une charité soignante</a:t>
            </a:r>
          </a:p>
          <a:p>
            <a:r>
              <a:rPr lang="fr-FR" dirty="0"/>
              <a:t>L’Eglise : un hôpital de campagne</a:t>
            </a:r>
          </a:p>
        </p:txBody>
      </p:sp>
    </p:spTree>
    <p:extLst>
      <p:ext uri="{BB962C8B-B14F-4D97-AF65-F5344CB8AC3E}">
        <p14:creationId xmlns:p14="http://schemas.microsoft.com/office/powerpoint/2010/main" val="4557991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B59711-EDA5-A343-833D-192777AAC366}"/>
              </a:ext>
            </a:extLst>
          </p:cNvPr>
          <p:cNvSpPr>
            <a:spLocks noGrp="1"/>
          </p:cNvSpPr>
          <p:nvPr>
            <p:ph type="title"/>
          </p:nvPr>
        </p:nvSpPr>
        <p:spPr>
          <a:xfrm>
            <a:off x="2513908" y="581078"/>
            <a:ext cx="8437377" cy="1591965"/>
          </a:xfrm>
        </p:spPr>
        <p:txBody>
          <a:bodyPr>
            <a:normAutofit fontScale="90000"/>
          </a:bodyPr>
          <a:lstStyle/>
          <a:p>
            <a:pPr algn="just"/>
            <a:r>
              <a:rPr lang="fr-FR" b="1" dirty="0"/>
              <a:t>3. Liberté, égalité, fraternité : une lecture chrétienne de la devise républicaine</a:t>
            </a:r>
            <a:endParaRPr lang="fr-FR" dirty="0"/>
          </a:p>
        </p:txBody>
      </p:sp>
      <p:sp>
        <p:nvSpPr>
          <p:cNvPr id="4" name="Espace réservé du contenu 2">
            <a:extLst>
              <a:ext uri="{FF2B5EF4-FFF2-40B4-BE49-F238E27FC236}">
                <a16:creationId xmlns:a16="http://schemas.microsoft.com/office/drawing/2014/main" id="{9CCE0D10-7B90-2E42-8F3D-8F972E7FB258}"/>
              </a:ext>
            </a:extLst>
          </p:cNvPr>
          <p:cNvSpPr>
            <a:spLocks noGrp="1"/>
          </p:cNvSpPr>
          <p:nvPr>
            <p:ph idx="1"/>
          </p:nvPr>
        </p:nvSpPr>
        <p:spPr>
          <a:xfrm>
            <a:off x="2513908" y="1907688"/>
            <a:ext cx="9448596" cy="4837357"/>
          </a:xfrm>
        </p:spPr>
        <p:txBody>
          <a:bodyPr>
            <a:normAutofit lnSpcReduction="10000"/>
          </a:bodyPr>
          <a:lstStyle/>
          <a:p>
            <a:r>
              <a:rPr lang="fr-FR" dirty="0"/>
              <a:t>Liberté</a:t>
            </a:r>
          </a:p>
          <a:p>
            <a:r>
              <a:rPr lang="fr-FR" dirty="0"/>
              <a:t>Egalité</a:t>
            </a:r>
          </a:p>
          <a:p>
            <a:r>
              <a:rPr lang="fr-FR" b="1" dirty="0"/>
              <a:t>Fraternité</a:t>
            </a:r>
          </a:p>
          <a:p>
            <a:pPr lvl="1" algn="just"/>
            <a:r>
              <a:rPr lang="fr-FR" b="1" dirty="0"/>
              <a:t>« (…) chaque fois que vous l’avez fait à l’un de ces plus petits de mes frères, c’est à moi que vous l’avez fait » (Mt 25, 40)</a:t>
            </a:r>
          </a:p>
          <a:p>
            <a:pPr lvl="1" algn="just"/>
            <a:r>
              <a:rPr lang="fr-FR" b="1" dirty="0"/>
              <a:t>Mystère de l’incarnation : un Dieu qui se rend présent, proche de l’homme</a:t>
            </a:r>
          </a:p>
          <a:p>
            <a:pPr lvl="1" algn="just"/>
            <a:r>
              <a:rPr lang="fr-FR" b="1" dirty="0"/>
              <a:t>Homme appelé à se faire proche de ses frères en qui Dieu se révèle : sens de la communion</a:t>
            </a:r>
          </a:p>
          <a:p>
            <a:pPr lvl="1" algn="just"/>
            <a:r>
              <a:rPr lang="fr-FR" b="1" dirty="0"/>
              <a:t>Défi pastoral : responsabilité personnelle, sociale, ecclésiale… sens du baptême !</a:t>
            </a:r>
          </a:p>
          <a:p>
            <a:pPr lvl="1" algn="just"/>
            <a:r>
              <a:rPr lang="fr-FR" b="1" dirty="0"/>
              <a:t>La fraternité refuse la logique de l’exclusion : « </a:t>
            </a:r>
            <a:r>
              <a:rPr lang="fr-FR" b="1" i="1" dirty="0"/>
              <a:t>Le peuple de Dieu et le corps du Christ sont des personnes collectives, et si les chrétiens l’admettaient, cela devrait les empêcher de penser qu’il n’y a que des individus à agir dans le monde.</a:t>
            </a:r>
            <a:r>
              <a:rPr lang="fr-FR" b="1" dirty="0"/>
              <a:t> » (William </a:t>
            </a:r>
            <a:r>
              <a:rPr lang="fr-FR" b="1" dirty="0" err="1"/>
              <a:t>Cavanaugh</a:t>
            </a:r>
            <a:r>
              <a:rPr lang="fr-FR" b="1" dirty="0"/>
              <a:t>)</a:t>
            </a:r>
          </a:p>
          <a:p>
            <a:r>
              <a:rPr lang="fr-FR" dirty="0"/>
              <a:t>Une charité soignante</a:t>
            </a:r>
          </a:p>
          <a:p>
            <a:r>
              <a:rPr lang="fr-FR" dirty="0"/>
              <a:t>L’Eglise : un hôpital de campagne</a:t>
            </a:r>
          </a:p>
        </p:txBody>
      </p:sp>
    </p:spTree>
    <p:extLst>
      <p:ext uri="{BB962C8B-B14F-4D97-AF65-F5344CB8AC3E}">
        <p14:creationId xmlns:p14="http://schemas.microsoft.com/office/powerpoint/2010/main" val="29129346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B59711-EDA5-A343-833D-192777AAC366}"/>
              </a:ext>
            </a:extLst>
          </p:cNvPr>
          <p:cNvSpPr>
            <a:spLocks noGrp="1"/>
          </p:cNvSpPr>
          <p:nvPr>
            <p:ph type="title"/>
          </p:nvPr>
        </p:nvSpPr>
        <p:spPr>
          <a:xfrm>
            <a:off x="2513908" y="581078"/>
            <a:ext cx="8437377" cy="1591965"/>
          </a:xfrm>
        </p:spPr>
        <p:txBody>
          <a:bodyPr>
            <a:normAutofit fontScale="90000"/>
          </a:bodyPr>
          <a:lstStyle/>
          <a:p>
            <a:pPr algn="just"/>
            <a:r>
              <a:rPr lang="fr-FR" b="1" dirty="0"/>
              <a:t>3. Liberté, égalité, fraternité : une lecture chrétienne de la devise républicaine</a:t>
            </a:r>
            <a:endParaRPr lang="fr-FR" dirty="0"/>
          </a:p>
        </p:txBody>
      </p:sp>
      <p:sp>
        <p:nvSpPr>
          <p:cNvPr id="4" name="Espace réservé du contenu 2">
            <a:extLst>
              <a:ext uri="{FF2B5EF4-FFF2-40B4-BE49-F238E27FC236}">
                <a16:creationId xmlns:a16="http://schemas.microsoft.com/office/drawing/2014/main" id="{9CCE0D10-7B90-2E42-8F3D-8F972E7FB258}"/>
              </a:ext>
            </a:extLst>
          </p:cNvPr>
          <p:cNvSpPr>
            <a:spLocks noGrp="1"/>
          </p:cNvSpPr>
          <p:nvPr>
            <p:ph idx="1"/>
          </p:nvPr>
        </p:nvSpPr>
        <p:spPr>
          <a:xfrm>
            <a:off x="2513908" y="1918447"/>
            <a:ext cx="8915400" cy="3777622"/>
          </a:xfrm>
        </p:spPr>
        <p:txBody>
          <a:bodyPr>
            <a:normAutofit/>
          </a:bodyPr>
          <a:lstStyle/>
          <a:p>
            <a:r>
              <a:rPr lang="fr-FR" dirty="0"/>
              <a:t>Liberté</a:t>
            </a:r>
          </a:p>
          <a:p>
            <a:r>
              <a:rPr lang="fr-FR" dirty="0"/>
              <a:t>Egalité</a:t>
            </a:r>
          </a:p>
          <a:p>
            <a:r>
              <a:rPr lang="fr-FR" dirty="0"/>
              <a:t>Fraternité</a:t>
            </a:r>
          </a:p>
          <a:p>
            <a:r>
              <a:rPr lang="fr-FR" b="1" dirty="0"/>
              <a:t>Une charité soignante</a:t>
            </a:r>
          </a:p>
          <a:p>
            <a:pPr lvl="1"/>
            <a:r>
              <a:rPr lang="fr-FR" b="1" dirty="0"/>
              <a:t>Donner du sens à la vie : orientation, signification, sensation</a:t>
            </a:r>
          </a:p>
          <a:p>
            <a:pPr lvl="1"/>
            <a:r>
              <a:rPr lang="fr-FR" b="1" dirty="0"/>
              <a:t>Démarche spirituelle / religieuse : « </a:t>
            </a:r>
            <a:r>
              <a:rPr lang="fr-FR" b="1" i="1" dirty="0"/>
              <a:t>En vérité, le Seigneur est en ce lieu ! Et moi, je ne le savais pas</a:t>
            </a:r>
            <a:r>
              <a:rPr lang="fr-FR" b="1" dirty="0"/>
              <a:t> » (</a:t>
            </a:r>
            <a:r>
              <a:rPr lang="fr-FR" b="1" dirty="0" err="1"/>
              <a:t>Gn</a:t>
            </a:r>
            <a:r>
              <a:rPr lang="fr-FR" b="1" dirty="0"/>
              <a:t> 28, 16)</a:t>
            </a:r>
          </a:p>
          <a:p>
            <a:pPr lvl="1"/>
            <a:r>
              <a:rPr lang="fr-FR" b="1" dirty="0"/>
              <a:t>Définir un </a:t>
            </a:r>
            <a:r>
              <a:rPr lang="fr-FR" b="1" i="1" dirty="0"/>
              <a:t>care</a:t>
            </a:r>
            <a:r>
              <a:rPr lang="fr-FR" b="1" dirty="0"/>
              <a:t> spirituel ? Comment mieux prendre soin de soi et des autres</a:t>
            </a:r>
          </a:p>
          <a:p>
            <a:pPr lvl="1"/>
            <a:r>
              <a:rPr lang="fr-FR" b="1" dirty="0"/>
              <a:t>La charité soignante : pardon, importance du regard, lieu de relèvement</a:t>
            </a:r>
          </a:p>
          <a:p>
            <a:r>
              <a:rPr lang="fr-FR" dirty="0"/>
              <a:t>L’Eglise : un hôpital de campagne</a:t>
            </a:r>
          </a:p>
        </p:txBody>
      </p:sp>
    </p:spTree>
    <p:extLst>
      <p:ext uri="{BB962C8B-B14F-4D97-AF65-F5344CB8AC3E}">
        <p14:creationId xmlns:p14="http://schemas.microsoft.com/office/powerpoint/2010/main" val="36792581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B59711-EDA5-A343-833D-192777AAC366}"/>
              </a:ext>
            </a:extLst>
          </p:cNvPr>
          <p:cNvSpPr>
            <a:spLocks noGrp="1"/>
          </p:cNvSpPr>
          <p:nvPr>
            <p:ph type="title"/>
          </p:nvPr>
        </p:nvSpPr>
        <p:spPr>
          <a:xfrm>
            <a:off x="2513908" y="581078"/>
            <a:ext cx="8437377" cy="1591965"/>
          </a:xfrm>
        </p:spPr>
        <p:txBody>
          <a:bodyPr>
            <a:normAutofit fontScale="90000"/>
          </a:bodyPr>
          <a:lstStyle/>
          <a:p>
            <a:pPr algn="just"/>
            <a:r>
              <a:rPr lang="fr-FR" b="1" dirty="0"/>
              <a:t>3. Liberté, égalité, fraternité : une lecture chrétienne de la devise républicaine</a:t>
            </a:r>
            <a:endParaRPr lang="fr-FR" dirty="0"/>
          </a:p>
        </p:txBody>
      </p:sp>
      <p:sp>
        <p:nvSpPr>
          <p:cNvPr id="4" name="Espace réservé du contenu 2">
            <a:extLst>
              <a:ext uri="{FF2B5EF4-FFF2-40B4-BE49-F238E27FC236}">
                <a16:creationId xmlns:a16="http://schemas.microsoft.com/office/drawing/2014/main" id="{9CCE0D10-7B90-2E42-8F3D-8F972E7FB258}"/>
              </a:ext>
            </a:extLst>
          </p:cNvPr>
          <p:cNvSpPr>
            <a:spLocks noGrp="1"/>
          </p:cNvSpPr>
          <p:nvPr>
            <p:ph idx="1"/>
          </p:nvPr>
        </p:nvSpPr>
        <p:spPr>
          <a:xfrm>
            <a:off x="2513907" y="1886173"/>
            <a:ext cx="9287231" cy="4848113"/>
          </a:xfrm>
        </p:spPr>
        <p:txBody>
          <a:bodyPr/>
          <a:lstStyle/>
          <a:p>
            <a:r>
              <a:rPr lang="fr-FR" dirty="0"/>
              <a:t>Liberté</a:t>
            </a:r>
          </a:p>
          <a:p>
            <a:r>
              <a:rPr lang="fr-FR" dirty="0"/>
              <a:t>Egalité</a:t>
            </a:r>
          </a:p>
          <a:p>
            <a:r>
              <a:rPr lang="fr-FR" dirty="0"/>
              <a:t>Fraternité</a:t>
            </a:r>
          </a:p>
          <a:p>
            <a:r>
              <a:rPr lang="fr-FR" dirty="0"/>
              <a:t>Une charité soignante</a:t>
            </a:r>
          </a:p>
          <a:p>
            <a:r>
              <a:rPr lang="fr-FR" b="1" dirty="0"/>
              <a:t>L’Eglise : un hôpital de campagne</a:t>
            </a:r>
          </a:p>
          <a:p>
            <a:pPr lvl="1" algn="just"/>
            <a:r>
              <a:rPr lang="fr-FR" b="1" dirty="0"/>
              <a:t>« </a:t>
            </a:r>
            <a:r>
              <a:rPr lang="fr-FR" b="1" i="1" dirty="0"/>
              <a:t>Je vois avec clarté que la chose dont a le plus besoin l’Eglise aujourd’hui c’est la capacité de soigner les blessures et de réchauffer le cœur des fidèles, la proximité, la convivialité. Je vois l’Eglise comme un hôpital de campagne après une bataille. (…) Nous devons soigner les blessures. Ensuite nous pourrons aborder le reste. Soigner les blessures, soigner les blessures… Il faut commencer par le bas.</a:t>
            </a:r>
            <a:r>
              <a:rPr lang="fr-FR" b="1" dirty="0"/>
              <a:t> » (Pape François, entretien avec le P. </a:t>
            </a:r>
            <a:r>
              <a:rPr lang="fr-FR" b="1" dirty="0" err="1"/>
              <a:t>Spadaro</a:t>
            </a:r>
            <a:r>
              <a:rPr lang="fr-FR" b="1" dirty="0"/>
              <a:t> </a:t>
            </a:r>
            <a:r>
              <a:rPr lang="fr-FR" b="1" dirty="0" err="1"/>
              <a:t>s.j</a:t>
            </a:r>
            <a:r>
              <a:rPr lang="fr-FR" b="1" dirty="0"/>
              <a:t>.)</a:t>
            </a:r>
          </a:p>
          <a:p>
            <a:pPr lvl="1" algn="just"/>
            <a:r>
              <a:rPr lang="fr-FR" b="1" dirty="0"/>
              <a:t>Hôpital… : savoir accueillir les blessés, travailler avec d’autres « spécialités »</a:t>
            </a:r>
          </a:p>
          <a:p>
            <a:pPr lvl="1" algn="just"/>
            <a:r>
              <a:rPr lang="fr-FR" b="1" dirty="0"/>
              <a:t>… de campagne : mobilité là où ça fait mal, créer des lieux théologiques</a:t>
            </a:r>
          </a:p>
          <a:p>
            <a:pPr lvl="1" algn="just"/>
            <a:r>
              <a:rPr lang="fr-FR" b="1" dirty="0"/>
              <a:t>Témoigner de la miséricorde et de l’amour de Dieu en pansant les blessures</a:t>
            </a:r>
          </a:p>
        </p:txBody>
      </p:sp>
    </p:spTree>
    <p:extLst>
      <p:ext uri="{BB962C8B-B14F-4D97-AF65-F5344CB8AC3E}">
        <p14:creationId xmlns:p14="http://schemas.microsoft.com/office/powerpoint/2010/main" val="16459607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3C6EDA-AF2E-2948-A302-851C8A269EF4}"/>
              </a:ext>
            </a:extLst>
          </p:cNvPr>
          <p:cNvSpPr>
            <a:spLocks noGrp="1"/>
          </p:cNvSpPr>
          <p:nvPr>
            <p:ph type="title"/>
          </p:nvPr>
        </p:nvSpPr>
        <p:spPr>
          <a:xfrm>
            <a:off x="2280954" y="269108"/>
            <a:ext cx="8911687" cy="1280890"/>
          </a:xfrm>
        </p:spPr>
        <p:txBody>
          <a:bodyPr/>
          <a:lstStyle/>
          <a:p>
            <a:pPr algn="ctr"/>
            <a:r>
              <a:rPr lang="fr-FR" dirty="0"/>
              <a:t>Jamais sans l’autre/Autre </a:t>
            </a:r>
            <a:br>
              <a:rPr lang="fr-FR" dirty="0"/>
            </a:br>
            <a:r>
              <a:rPr lang="fr-FR" dirty="0"/>
              <a:t>au service de la vie !</a:t>
            </a:r>
          </a:p>
        </p:txBody>
      </p:sp>
      <p:pic>
        <p:nvPicPr>
          <p:cNvPr id="5" name="Image 4">
            <a:extLst>
              <a:ext uri="{FF2B5EF4-FFF2-40B4-BE49-F238E27FC236}">
                <a16:creationId xmlns:a16="http://schemas.microsoft.com/office/drawing/2014/main" id="{1D019769-BDE5-D047-B0AF-A1F539D76C65}"/>
              </a:ext>
            </a:extLst>
          </p:cNvPr>
          <p:cNvPicPr>
            <a:picLocks noChangeAspect="1"/>
          </p:cNvPicPr>
          <p:nvPr/>
        </p:nvPicPr>
        <p:blipFill>
          <a:blip r:embed="rId2"/>
          <a:stretch>
            <a:fillRect/>
          </a:stretch>
        </p:blipFill>
        <p:spPr>
          <a:xfrm>
            <a:off x="4449619" y="1452500"/>
            <a:ext cx="4574356" cy="5291200"/>
          </a:xfrm>
          <a:prstGeom prst="rect">
            <a:avLst/>
          </a:prstGeom>
        </p:spPr>
      </p:pic>
    </p:spTree>
    <p:extLst>
      <p:ext uri="{BB962C8B-B14F-4D97-AF65-F5344CB8AC3E}">
        <p14:creationId xmlns:p14="http://schemas.microsoft.com/office/powerpoint/2010/main" val="2439538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1476B3A-388B-B545-8D6C-20A80E580F62}"/>
              </a:ext>
            </a:extLst>
          </p:cNvPr>
          <p:cNvSpPr>
            <a:spLocks noGrp="1"/>
          </p:cNvSpPr>
          <p:nvPr>
            <p:ph idx="1"/>
          </p:nvPr>
        </p:nvSpPr>
        <p:spPr>
          <a:xfrm>
            <a:off x="1839559" y="1000461"/>
            <a:ext cx="9767942" cy="5244248"/>
          </a:xfrm>
        </p:spPr>
        <p:txBody>
          <a:bodyPr>
            <a:normAutofit/>
          </a:bodyPr>
          <a:lstStyle/>
          <a:p>
            <a:pPr marL="0" indent="0" algn="just">
              <a:spcBef>
                <a:spcPts val="3400"/>
              </a:spcBef>
              <a:buNone/>
            </a:pPr>
            <a:r>
              <a:rPr lang="fr-FR" sz="3600" dirty="0"/>
              <a:t>1. Les lois dites de bioéthique : de 1994 à 2018</a:t>
            </a:r>
          </a:p>
          <a:p>
            <a:pPr marL="0" indent="0" algn="just">
              <a:spcBef>
                <a:spcPts val="3400"/>
              </a:spcBef>
              <a:buNone/>
            </a:pPr>
            <a:r>
              <a:rPr lang="fr-FR" sz="3600" b="1" dirty="0"/>
              <a:t>2. Quelle société voulons-nous ? La liberté, l’égalité et la fraternité questionnées</a:t>
            </a:r>
            <a:endParaRPr lang="fr-FR" sz="3600" dirty="0"/>
          </a:p>
          <a:p>
            <a:pPr marL="0" indent="0" algn="just">
              <a:spcBef>
                <a:spcPts val="3400"/>
              </a:spcBef>
              <a:buNone/>
            </a:pPr>
            <a:r>
              <a:rPr lang="fr-FR" sz="3600" dirty="0"/>
              <a:t>3. Liberté, égalité, fraternité : une lecture chrétienne de la devise républicaine</a:t>
            </a:r>
          </a:p>
        </p:txBody>
      </p:sp>
    </p:spTree>
    <p:extLst>
      <p:ext uri="{BB962C8B-B14F-4D97-AF65-F5344CB8AC3E}">
        <p14:creationId xmlns:p14="http://schemas.microsoft.com/office/powerpoint/2010/main" val="3802645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1476B3A-388B-B545-8D6C-20A80E580F62}"/>
              </a:ext>
            </a:extLst>
          </p:cNvPr>
          <p:cNvSpPr>
            <a:spLocks noGrp="1"/>
          </p:cNvSpPr>
          <p:nvPr>
            <p:ph idx="1"/>
          </p:nvPr>
        </p:nvSpPr>
        <p:spPr>
          <a:xfrm>
            <a:off x="1839559" y="1000461"/>
            <a:ext cx="9767942" cy="5244248"/>
          </a:xfrm>
        </p:spPr>
        <p:txBody>
          <a:bodyPr>
            <a:normAutofit/>
          </a:bodyPr>
          <a:lstStyle/>
          <a:p>
            <a:pPr marL="0" indent="0" algn="just">
              <a:spcBef>
                <a:spcPts val="3400"/>
              </a:spcBef>
              <a:buNone/>
            </a:pPr>
            <a:r>
              <a:rPr lang="fr-FR" sz="3600" dirty="0"/>
              <a:t>1. Les lois dites de bioéthique : de 1994 à 2018</a:t>
            </a:r>
          </a:p>
          <a:p>
            <a:pPr marL="0" indent="0" algn="just">
              <a:spcBef>
                <a:spcPts val="3400"/>
              </a:spcBef>
              <a:buNone/>
            </a:pPr>
            <a:r>
              <a:rPr lang="fr-FR" sz="3600" dirty="0"/>
              <a:t>2. Quelle société voulons-nous ? La liberté, l’égalité et la fraternité questionnées</a:t>
            </a:r>
          </a:p>
          <a:p>
            <a:pPr marL="0" indent="0" algn="just">
              <a:spcBef>
                <a:spcPts val="3400"/>
              </a:spcBef>
              <a:buNone/>
            </a:pPr>
            <a:r>
              <a:rPr lang="fr-FR" sz="3600" b="1" dirty="0"/>
              <a:t>3. Liberté, égalité, fraternité : une lecture chrétienne de la devise républicaine</a:t>
            </a:r>
          </a:p>
        </p:txBody>
      </p:sp>
    </p:spTree>
    <p:extLst>
      <p:ext uri="{BB962C8B-B14F-4D97-AF65-F5344CB8AC3E}">
        <p14:creationId xmlns:p14="http://schemas.microsoft.com/office/powerpoint/2010/main" val="3668342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5DDE4-6EE8-6846-AFCF-692021C25305}"/>
              </a:ext>
            </a:extLst>
          </p:cNvPr>
          <p:cNvSpPr>
            <a:spLocks noGrp="1"/>
          </p:cNvSpPr>
          <p:nvPr>
            <p:ph type="title"/>
          </p:nvPr>
        </p:nvSpPr>
        <p:spPr/>
        <p:txBody>
          <a:bodyPr>
            <a:normAutofit/>
          </a:bodyPr>
          <a:lstStyle/>
          <a:p>
            <a:r>
              <a:rPr lang="fr-FR" b="1" dirty="0"/>
              <a:t>1. Les lois dites de bioéthique : de 1994 à 2018</a:t>
            </a:r>
          </a:p>
        </p:txBody>
      </p:sp>
      <p:sp>
        <p:nvSpPr>
          <p:cNvPr id="4" name="Espace réservé du contenu 2">
            <a:extLst>
              <a:ext uri="{FF2B5EF4-FFF2-40B4-BE49-F238E27FC236}">
                <a16:creationId xmlns:a16="http://schemas.microsoft.com/office/drawing/2014/main" id="{E47CAF7B-5469-C24A-A344-6BFC6902A23D}"/>
              </a:ext>
            </a:extLst>
          </p:cNvPr>
          <p:cNvSpPr>
            <a:spLocks noGrp="1"/>
          </p:cNvSpPr>
          <p:nvPr>
            <p:ph idx="1"/>
          </p:nvPr>
        </p:nvSpPr>
        <p:spPr>
          <a:xfrm>
            <a:off x="2759238" y="2410609"/>
            <a:ext cx="8579059" cy="3366247"/>
          </a:xfrm>
        </p:spPr>
        <p:txBody>
          <a:bodyPr>
            <a:normAutofit/>
          </a:bodyPr>
          <a:lstStyle/>
          <a:p>
            <a:r>
              <a:rPr lang="fr-FR" dirty="0"/>
              <a:t>Quand les progrès de la médecine et des technosciences engendrent des questions éthiques</a:t>
            </a:r>
          </a:p>
          <a:p>
            <a:r>
              <a:rPr lang="fr-FR" dirty="0"/>
              <a:t>L’institutionnalisation de la réflexion : création du CCNE</a:t>
            </a:r>
          </a:p>
          <a:p>
            <a:r>
              <a:rPr lang="fr-FR" dirty="0"/>
              <a:t>Les rapports parlementaires </a:t>
            </a:r>
          </a:p>
          <a:p>
            <a:r>
              <a:rPr lang="fr-FR" dirty="0"/>
              <a:t>Les lois dites de bioéthique</a:t>
            </a:r>
          </a:p>
          <a:p>
            <a:r>
              <a:rPr lang="fr-FR" dirty="0"/>
              <a:t>Les états généraux de la bioéthique de 2009</a:t>
            </a:r>
          </a:p>
          <a:p>
            <a:r>
              <a:rPr lang="fr-FR" dirty="0"/>
              <a:t>Les états généraux de la bioéthique de 2018</a:t>
            </a:r>
          </a:p>
        </p:txBody>
      </p:sp>
    </p:spTree>
    <p:extLst>
      <p:ext uri="{BB962C8B-B14F-4D97-AF65-F5344CB8AC3E}">
        <p14:creationId xmlns:p14="http://schemas.microsoft.com/office/powerpoint/2010/main" val="446661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5DDE4-6EE8-6846-AFCF-692021C25305}"/>
              </a:ext>
            </a:extLst>
          </p:cNvPr>
          <p:cNvSpPr>
            <a:spLocks noGrp="1"/>
          </p:cNvSpPr>
          <p:nvPr>
            <p:ph type="title"/>
          </p:nvPr>
        </p:nvSpPr>
        <p:spPr/>
        <p:txBody>
          <a:bodyPr>
            <a:normAutofit/>
          </a:bodyPr>
          <a:lstStyle/>
          <a:p>
            <a:r>
              <a:rPr lang="fr-FR" b="1" dirty="0"/>
              <a:t>1. Les lois dites de bioéthique : de 1994 à 2018</a:t>
            </a:r>
          </a:p>
        </p:txBody>
      </p:sp>
      <p:sp>
        <p:nvSpPr>
          <p:cNvPr id="4" name="Espace réservé du contenu 2">
            <a:extLst>
              <a:ext uri="{FF2B5EF4-FFF2-40B4-BE49-F238E27FC236}">
                <a16:creationId xmlns:a16="http://schemas.microsoft.com/office/drawing/2014/main" id="{E47CAF7B-5469-C24A-A344-6BFC6902A23D}"/>
              </a:ext>
            </a:extLst>
          </p:cNvPr>
          <p:cNvSpPr>
            <a:spLocks noGrp="1"/>
          </p:cNvSpPr>
          <p:nvPr>
            <p:ph idx="1"/>
          </p:nvPr>
        </p:nvSpPr>
        <p:spPr>
          <a:xfrm>
            <a:off x="2759238" y="2410608"/>
            <a:ext cx="9074174" cy="3861099"/>
          </a:xfrm>
        </p:spPr>
        <p:txBody>
          <a:bodyPr>
            <a:normAutofit lnSpcReduction="10000"/>
          </a:bodyPr>
          <a:lstStyle/>
          <a:p>
            <a:r>
              <a:rPr lang="fr-FR" b="1" dirty="0"/>
              <a:t>Quand les progrès de la médecine et des technosciences engendrent des questions éthiques</a:t>
            </a:r>
          </a:p>
          <a:p>
            <a:pPr lvl="1"/>
            <a:r>
              <a:rPr lang="fr-FR" b="1" dirty="0"/>
              <a:t>L’après-guerre : et l’homme dans tout ça ?</a:t>
            </a:r>
          </a:p>
          <a:p>
            <a:pPr lvl="1"/>
            <a:r>
              <a:rPr lang="fr-FR" b="1" dirty="0"/>
              <a:t>Un nouveau rapport à la mort ?</a:t>
            </a:r>
          </a:p>
          <a:p>
            <a:pPr lvl="1"/>
            <a:r>
              <a:rPr lang="fr-FR" b="1" dirty="0"/>
              <a:t>De l’acharnement thérapeutique à la démarche palliative</a:t>
            </a:r>
          </a:p>
          <a:p>
            <a:pPr lvl="1"/>
            <a:r>
              <a:rPr lang="fr-FR" b="1" dirty="0"/>
              <a:t>Les (r)évolutions en matière de médecine procréatique</a:t>
            </a:r>
          </a:p>
          <a:p>
            <a:r>
              <a:rPr lang="fr-FR" dirty="0"/>
              <a:t>L’institutionnalisation de la réflexion : création du CCNE</a:t>
            </a:r>
          </a:p>
          <a:p>
            <a:r>
              <a:rPr lang="fr-FR" dirty="0"/>
              <a:t>Les rapports parlementaires </a:t>
            </a:r>
          </a:p>
          <a:p>
            <a:r>
              <a:rPr lang="fr-FR" dirty="0"/>
              <a:t>Les lois dites de bioéthique</a:t>
            </a:r>
          </a:p>
          <a:p>
            <a:r>
              <a:rPr lang="fr-FR" dirty="0"/>
              <a:t>Les états généraux de la bioéthique de 2009</a:t>
            </a:r>
          </a:p>
          <a:p>
            <a:r>
              <a:rPr lang="fr-FR" dirty="0"/>
              <a:t>Les états généraux de la bioéthique de 2018</a:t>
            </a:r>
          </a:p>
        </p:txBody>
      </p:sp>
    </p:spTree>
    <p:extLst>
      <p:ext uri="{BB962C8B-B14F-4D97-AF65-F5344CB8AC3E}">
        <p14:creationId xmlns:p14="http://schemas.microsoft.com/office/powerpoint/2010/main" val="2871736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5DDE4-6EE8-6846-AFCF-692021C25305}"/>
              </a:ext>
            </a:extLst>
          </p:cNvPr>
          <p:cNvSpPr>
            <a:spLocks noGrp="1"/>
          </p:cNvSpPr>
          <p:nvPr>
            <p:ph type="title"/>
          </p:nvPr>
        </p:nvSpPr>
        <p:spPr/>
        <p:txBody>
          <a:bodyPr>
            <a:normAutofit/>
          </a:bodyPr>
          <a:lstStyle/>
          <a:p>
            <a:r>
              <a:rPr lang="fr-FR" b="1" dirty="0"/>
              <a:t>1. Les lois dites de bioéthique : de 1994 à 2018</a:t>
            </a:r>
          </a:p>
        </p:txBody>
      </p:sp>
      <p:sp>
        <p:nvSpPr>
          <p:cNvPr id="4" name="Espace réservé du contenu 2">
            <a:extLst>
              <a:ext uri="{FF2B5EF4-FFF2-40B4-BE49-F238E27FC236}">
                <a16:creationId xmlns:a16="http://schemas.microsoft.com/office/drawing/2014/main" id="{E47CAF7B-5469-C24A-A344-6BFC6902A23D}"/>
              </a:ext>
            </a:extLst>
          </p:cNvPr>
          <p:cNvSpPr>
            <a:spLocks noGrp="1"/>
          </p:cNvSpPr>
          <p:nvPr>
            <p:ph idx="1"/>
          </p:nvPr>
        </p:nvSpPr>
        <p:spPr>
          <a:xfrm>
            <a:off x="2759238" y="2410608"/>
            <a:ext cx="9074174" cy="3861099"/>
          </a:xfrm>
        </p:spPr>
        <p:txBody>
          <a:bodyPr>
            <a:normAutofit lnSpcReduction="10000"/>
          </a:bodyPr>
          <a:lstStyle/>
          <a:p>
            <a:r>
              <a:rPr lang="fr-FR" b="1" dirty="0"/>
              <a:t>Quand les progrès de la médecine et des technosciences engendrent des questions éthiques</a:t>
            </a:r>
          </a:p>
          <a:p>
            <a:pPr lvl="1"/>
            <a:r>
              <a:rPr lang="fr-FR" b="1" dirty="0"/>
              <a:t>L’après-guerre : et l’homme dans tout ça ?</a:t>
            </a:r>
          </a:p>
          <a:p>
            <a:pPr lvl="1"/>
            <a:r>
              <a:rPr lang="fr-FR" b="1" dirty="0"/>
              <a:t>Un nouveau rapport à la mort ?</a:t>
            </a:r>
          </a:p>
          <a:p>
            <a:pPr lvl="1"/>
            <a:r>
              <a:rPr lang="fr-FR" b="1" dirty="0"/>
              <a:t>De l’acharnement thérapeutique à la démarche palliative</a:t>
            </a:r>
          </a:p>
          <a:p>
            <a:pPr lvl="1"/>
            <a:r>
              <a:rPr lang="fr-FR" b="1" dirty="0"/>
              <a:t>Les (r)évolutions en matière de médecine procréatique</a:t>
            </a:r>
          </a:p>
          <a:p>
            <a:r>
              <a:rPr lang="fr-FR" dirty="0"/>
              <a:t>L’institutionnalisation de la réflexion : création du CCNE</a:t>
            </a:r>
          </a:p>
          <a:p>
            <a:r>
              <a:rPr lang="fr-FR" dirty="0"/>
              <a:t>Les rapports parlementaires </a:t>
            </a:r>
          </a:p>
          <a:p>
            <a:r>
              <a:rPr lang="fr-FR" dirty="0"/>
              <a:t>Les lois dites de bioéthique</a:t>
            </a:r>
          </a:p>
          <a:p>
            <a:r>
              <a:rPr lang="fr-FR" dirty="0"/>
              <a:t>Les états généraux de la bioéthique de 2009</a:t>
            </a:r>
          </a:p>
          <a:p>
            <a:r>
              <a:rPr lang="fr-FR" dirty="0"/>
              <a:t>Les états généraux de la bioéthique de 2018</a:t>
            </a:r>
          </a:p>
        </p:txBody>
      </p:sp>
      <p:pic>
        <p:nvPicPr>
          <p:cNvPr id="7" name="Image 6">
            <a:extLst>
              <a:ext uri="{FF2B5EF4-FFF2-40B4-BE49-F238E27FC236}">
                <a16:creationId xmlns:a16="http://schemas.microsoft.com/office/drawing/2014/main" id="{5A47FE81-D509-7B44-A38B-6F1A6689C25E}"/>
              </a:ext>
            </a:extLst>
          </p:cNvPr>
          <p:cNvPicPr>
            <a:picLocks noChangeAspect="1"/>
          </p:cNvPicPr>
          <p:nvPr/>
        </p:nvPicPr>
        <p:blipFill>
          <a:blip r:embed="rId2"/>
          <a:stretch>
            <a:fillRect/>
          </a:stretch>
        </p:blipFill>
        <p:spPr>
          <a:xfrm>
            <a:off x="377952" y="2767884"/>
            <a:ext cx="2694432" cy="1439371"/>
          </a:xfrm>
          <a:prstGeom prst="rect">
            <a:avLst/>
          </a:prstGeom>
        </p:spPr>
      </p:pic>
      <p:pic>
        <p:nvPicPr>
          <p:cNvPr id="9" name="Image 8">
            <a:extLst>
              <a:ext uri="{FF2B5EF4-FFF2-40B4-BE49-F238E27FC236}">
                <a16:creationId xmlns:a16="http://schemas.microsoft.com/office/drawing/2014/main" id="{E049E741-C2A7-7542-B968-EC997DCA4637}"/>
              </a:ext>
            </a:extLst>
          </p:cNvPr>
          <p:cNvPicPr>
            <a:picLocks noChangeAspect="1"/>
          </p:cNvPicPr>
          <p:nvPr/>
        </p:nvPicPr>
        <p:blipFill>
          <a:blip r:embed="rId3"/>
          <a:stretch>
            <a:fillRect/>
          </a:stretch>
        </p:blipFill>
        <p:spPr>
          <a:xfrm>
            <a:off x="9534680" y="3605424"/>
            <a:ext cx="2412603" cy="2880720"/>
          </a:xfrm>
          <a:prstGeom prst="rect">
            <a:avLst/>
          </a:prstGeom>
        </p:spPr>
      </p:pic>
    </p:spTree>
    <p:extLst>
      <p:ext uri="{BB962C8B-B14F-4D97-AF65-F5344CB8AC3E}">
        <p14:creationId xmlns:p14="http://schemas.microsoft.com/office/powerpoint/2010/main" val="533821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5DDE4-6EE8-6846-AFCF-692021C25305}"/>
              </a:ext>
            </a:extLst>
          </p:cNvPr>
          <p:cNvSpPr>
            <a:spLocks noGrp="1"/>
          </p:cNvSpPr>
          <p:nvPr>
            <p:ph type="title"/>
          </p:nvPr>
        </p:nvSpPr>
        <p:spPr/>
        <p:txBody>
          <a:bodyPr>
            <a:normAutofit/>
          </a:bodyPr>
          <a:lstStyle/>
          <a:p>
            <a:r>
              <a:rPr lang="fr-FR" b="1" dirty="0"/>
              <a:t>1. Les lois dites de bioéthique : de 1994 à 2018</a:t>
            </a:r>
          </a:p>
        </p:txBody>
      </p:sp>
      <p:sp>
        <p:nvSpPr>
          <p:cNvPr id="4" name="Espace réservé du contenu 2">
            <a:extLst>
              <a:ext uri="{FF2B5EF4-FFF2-40B4-BE49-F238E27FC236}">
                <a16:creationId xmlns:a16="http://schemas.microsoft.com/office/drawing/2014/main" id="{E47CAF7B-5469-C24A-A344-6BFC6902A23D}"/>
              </a:ext>
            </a:extLst>
          </p:cNvPr>
          <p:cNvSpPr>
            <a:spLocks noGrp="1"/>
          </p:cNvSpPr>
          <p:nvPr>
            <p:ph idx="1"/>
          </p:nvPr>
        </p:nvSpPr>
        <p:spPr>
          <a:xfrm>
            <a:off x="2759238" y="2410608"/>
            <a:ext cx="9074174" cy="3861099"/>
          </a:xfrm>
        </p:spPr>
        <p:txBody>
          <a:bodyPr>
            <a:normAutofit lnSpcReduction="10000"/>
          </a:bodyPr>
          <a:lstStyle/>
          <a:p>
            <a:r>
              <a:rPr lang="fr-FR" b="1" dirty="0"/>
              <a:t>Quand les progrès de la médecine et des technosciences engendrent des questions éthiques</a:t>
            </a:r>
          </a:p>
          <a:p>
            <a:pPr lvl="1"/>
            <a:r>
              <a:rPr lang="fr-FR" b="1" dirty="0"/>
              <a:t>L’après-guerre : et l’homme dans tout ça ?</a:t>
            </a:r>
          </a:p>
          <a:p>
            <a:pPr lvl="1"/>
            <a:r>
              <a:rPr lang="fr-FR" b="1" dirty="0"/>
              <a:t>Un nouveau rapport à la mort ?</a:t>
            </a:r>
          </a:p>
          <a:p>
            <a:pPr lvl="1"/>
            <a:r>
              <a:rPr lang="fr-FR" b="1" dirty="0"/>
              <a:t>De l’acharnement thérapeutique à la démarche palliative</a:t>
            </a:r>
          </a:p>
          <a:p>
            <a:pPr lvl="1"/>
            <a:r>
              <a:rPr lang="fr-FR" b="1" dirty="0"/>
              <a:t>Les (r)évolutions en matière de médecine procréatique</a:t>
            </a:r>
          </a:p>
          <a:p>
            <a:r>
              <a:rPr lang="fr-FR" dirty="0"/>
              <a:t>L’institutionnalisation de la réflexion : création du CCNE</a:t>
            </a:r>
          </a:p>
          <a:p>
            <a:r>
              <a:rPr lang="fr-FR" dirty="0"/>
              <a:t>Les rapports parlementaires </a:t>
            </a:r>
          </a:p>
          <a:p>
            <a:r>
              <a:rPr lang="fr-FR" dirty="0"/>
              <a:t>Les lois dites de bioéthique</a:t>
            </a:r>
          </a:p>
          <a:p>
            <a:r>
              <a:rPr lang="fr-FR" dirty="0"/>
              <a:t>Les états généraux de la bioéthique de 2009</a:t>
            </a:r>
          </a:p>
          <a:p>
            <a:r>
              <a:rPr lang="fr-FR" dirty="0"/>
              <a:t>Les états généraux de la bioéthique de 2018</a:t>
            </a:r>
          </a:p>
        </p:txBody>
      </p:sp>
      <p:pic>
        <p:nvPicPr>
          <p:cNvPr id="7" name="Image 6">
            <a:extLst>
              <a:ext uri="{FF2B5EF4-FFF2-40B4-BE49-F238E27FC236}">
                <a16:creationId xmlns:a16="http://schemas.microsoft.com/office/drawing/2014/main" id="{5A47FE81-D509-7B44-A38B-6F1A6689C25E}"/>
              </a:ext>
            </a:extLst>
          </p:cNvPr>
          <p:cNvPicPr>
            <a:picLocks noChangeAspect="1"/>
          </p:cNvPicPr>
          <p:nvPr/>
        </p:nvPicPr>
        <p:blipFill>
          <a:blip r:embed="rId3"/>
          <a:stretch>
            <a:fillRect/>
          </a:stretch>
        </p:blipFill>
        <p:spPr>
          <a:xfrm>
            <a:off x="377952" y="2767884"/>
            <a:ext cx="2694432" cy="1439371"/>
          </a:xfrm>
          <a:prstGeom prst="rect">
            <a:avLst/>
          </a:prstGeom>
        </p:spPr>
      </p:pic>
      <p:pic>
        <p:nvPicPr>
          <p:cNvPr id="5" name="Image 4">
            <a:extLst>
              <a:ext uri="{FF2B5EF4-FFF2-40B4-BE49-F238E27FC236}">
                <a16:creationId xmlns:a16="http://schemas.microsoft.com/office/drawing/2014/main" id="{81D6AA6C-9482-5543-986D-62E9B79CDB01}"/>
              </a:ext>
            </a:extLst>
          </p:cNvPr>
          <p:cNvPicPr>
            <a:picLocks noChangeAspect="1"/>
          </p:cNvPicPr>
          <p:nvPr/>
        </p:nvPicPr>
        <p:blipFill>
          <a:blip r:embed="rId4"/>
          <a:stretch>
            <a:fillRect/>
          </a:stretch>
        </p:blipFill>
        <p:spPr>
          <a:xfrm>
            <a:off x="8840177" y="1290489"/>
            <a:ext cx="2051896" cy="1145018"/>
          </a:xfrm>
          <a:prstGeom prst="rect">
            <a:avLst/>
          </a:prstGeom>
        </p:spPr>
      </p:pic>
      <p:pic>
        <p:nvPicPr>
          <p:cNvPr id="9" name="Image 8">
            <a:extLst>
              <a:ext uri="{FF2B5EF4-FFF2-40B4-BE49-F238E27FC236}">
                <a16:creationId xmlns:a16="http://schemas.microsoft.com/office/drawing/2014/main" id="{E049E741-C2A7-7542-B968-EC997DCA4637}"/>
              </a:ext>
            </a:extLst>
          </p:cNvPr>
          <p:cNvPicPr>
            <a:picLocks noChangeAspect="1"/>
          </p:cNvPicPr>
          <p:nvPr/>
        </p:nvPicPr>
        <p:blipFill>
          <a:blip r:embed="rId5"/>
          <a:stretch>
            <a:fillRect/>
          </a:stretch>
        </p:blipFill>
        <p:spPr>
          <a:xfrm>
            <a:off x="9534680" y="3605424"/>
            <a:ext cx="2412603" cy="2880720"/>
          </a:xfrm>
          <a:prstGeom prst="rect">
            <a:avLst/>
          </a:prstGeom>
        </p:spPr>
      </p:pic>
    </p:spTree>
    <p:extLst>
      <p:ext uri="{BB962C8B-B14F-4D97-AF65-F5344CB8AC3E}">
        <p14:creationId xmlns:p14="http://schemas.microsoft.com/office/powerpoint/2010/main" val="256917813"/>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{81BFA74D-0A33-2242-B5FE-AC3918BF2F0D}tf10001069</Template>
  <TotalTime>1683</TotalTime>
  <Words>3842</Words>
  <Application>Microsoft Macintosh PowerPoint</Application>
  <PresentationFormat>Grand écran</PresentationFormat>
  <Paragraphs>427</Paragraphs>
  <Slides>38</Slides>
  <Notes>13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38</vt:i4>
      </vt:variant>
    </vt:vector>
  </HeadingPairs>
  <TitlesOfParts>
    <vt:vector size="44" baseType="lpstr">
      <vt:lpstr>Arial</vt:lpstr>
      <vt:lpstr>Calibri</vt:lpstr>
      <vt:lpstr>Century Gothic</vt:lpstr>
      <vt:lpstr>Wingdings</vt:lpstr>
      <vt:lpstr>Wingdings 3</vt:lpstr>
      <vt:lpstr>Brin</vt:lpstr>
      <vt:lpstr>Révision de la loi de bioéthique Quelle position de l’Eglise ?</vt:lpstr>
      <vt:lpstr>Présentation PowerPoint</vt:lpstr>
      <vt:lpstr>Présentation PowerPoint</vt:lpstr>
      <vt:lpstr>Présentation PowerPoint</vt:lpstr>
      <vt:lpstr>Présentation PowerPoint</vt:lpstr>
      <vt:lpstr>1. Les lois dites de bioéthique : de 1994 à 2018</vt:lpstr>
      <vt:lpstr>1. Les lois dites de bioéthique : de 1994 à 2018</vt:lpstr>
      <vt:lpstr>1. Les lois dites de bioéthique : de 1994 à 2018</vt:lpstr>
      <vt:lpstr>1. Les lois dites de bioéthique : de 1994 à 2018</vt:lpstr>
      <vt:lpstr>1. Les lois dites de bioéthique : de 1994 à 2018</vt:lpstr>
      <vt:lpstr>1. Les lois dites de bioéthique : de 1994 à 2018</vt:lpstr>
      <vt:lpstr>1. Les lois dites de bioéthique : de 1994 à 2018</vt:lpstr>
      <vt:lpstr>1. Les lois dites de bioéthique : de 1994 à 2018</vt:lpstr>
      <vt:lpstr>1. Les lois dites de bioéthique : de 1994 à 2018</vt:lpstr>
      <vt:lpstr>1. Les lois dites de bioéthique : de 1994 à 2018</vt:lpstr>
      <vt:lpstr>1. Les lois dites de bioéthique : de 1994 à 2018</vt:lpstr>
      <vt:lpstr>Les thèmes traités :  NB : Possibilités de déposer des contributions qui sont soumises au vote (d’accord, pas d’accord, mitigé), contributions qui font l’objet d’arguments détaillés « pour » ou « contre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2. Quelle société voulons-nous ? La liberté, l’égalité et la fraternité questionnées</vt:lpstr>
      <vt:lpstr>2. Quelle société voulons-nous ? La liberté, l’égalité et la fraternité questionnées</vt:lpstr>
      <vt:lpstr>2. Quelle société voulons-nous ? La liberté, l’égalité et la fraternité questionnées</vt:lpstr>
      <vt:lpstr>2. Quelle société voulons-nous ? La liberté, l’égalité et la fraternité questionnées</vt:lpstr>
      <vt:lpstr>3. Liberté, égalité, fraternité : une lecture chrétienne de la devise républicaine</vt:lpstr>
      <vt:lpstr>3. Liberté, égalité, fraternité : une lecture chrétienne de la devise républicaine</vt:lpstr>
      <vt:lpstr>3. Liberté, égalité, fraternité : une lecture chrétienne de la devise républicaine</vt:lpstr>
      <vt:lpstr>3. Liberté, égalité, fraternité : une lecture chrétienne de la devise républicaine</vt:lpstr>
      <vt:lpstr>3. Liberté, égalité, fraternité : une lecture chrétienne de la devise républicaine</vt:lpstr>
      <vt:lpstr>3. Liberté, égalité, fraternité : une lecture chrétienne de la devise républicaine</vt:lpstr>
      <vt:lpstr>Jamais sans l’autre/Autre  au service de la vie !</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Révision de la loi de bioéthique Quelle position de l’Eglise ?</dc:title>
  <dc:creator>Sébastien Klam</dc:creator>
  <cp:lastModifiedBy>Sébastien Klam</cp:lastModifiedBy>
  <cp:revision>60</cp:revision>
  <dcterms:created xsi:type="dcterms:W3CDTF">2018-05-26T10:00:39Z</dcterms:created>
  <dcterms:modified xsi:type="dcterms:W3CDTF">2018-06-13T22:21:18Z</dcterms:modified>
</cp:coreProperties>
</file>